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413" r:id="rId3"/>
    <p:sldId id="539" r:id="rId4"/>
    <p:sldId id="485" r:id="rId5"/>
    <p:sldId id="486" r:id="rId6"/>
    <p:sldId id="487" r:id="rId7"/>
    <p:sldId id="749" r:id="rId8"/>
    <p:sldId id="774" r:id="rId9"/>
    <p:sldId id="775" r:id="rId10"/>
    <p:sldId id="776" r:id="rId11"/>
    <p:sldId id="777" r:id="rId12"/>
    <p:sldId id="778" r:id="rId13"/>
    <p:sldId id="779" r:id="rId14"/>
    <p:sldId id="489" r:id="rId15"/>
    <p:sldId id="490" r:id="rId16"/>
    <p:sldId id="491" r:id="rId17"/>
    <p:sldId id="492" r:id="rId18"/>
    <p:sldId id="780" r:id="rId19"/>
    <p:sldId id="781" r:id="rId20"/>
    <p:sldId id="495" r:id="rId21"/>
    <p:sldId id="647" r:id="rId22"/>
    <p:sldId id="646" r:id="rId23"/>
    <p:sldId id="303" r:id="rId24"/>
    <p:sldId id="304" r:id="rId25"/>
    <p:sldId id="305" r:id="rId26"/>
    <p:sldId id="306" r:id="rId27"/>
    <p:sldId id="363" r:id="rId28"/>
    <p:sldId id="362" r:id="rId29"/>
    <p:sldId id="364" r:id="rId30"/>
    <p:sldId id="365" r:id="rId31"/>
    <p:sldId id="36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41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A5"/>
    <a:srgbClr val="FFF67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94694"/>
  </p:normalViewPr>
  <p:slideViewPr>
    <p:cSldViewPr>
      <p:cViewPr varScale="1">
        <p:scale>
          <a:sx n="117" d="100"/>
          <a:sy n="117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3E90A2B-5611-E640-845A-CAD59EB25B5F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79F97BD-04D5-3A45-8A2A-BF3643AD7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072B861-9097-F049-A736-FB02C8FAE4F0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EEC096B-21AE-8844-AFC3-6CEC28DD8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70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86AC31-832E-2845-9440-766C94AAFB1F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A2A9984A-59AF-CB4A-B51C-6B172D49C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937068E-6D70-754E-AEC1-B3779DF7C127}" type="slidenum">
              <a:rPr lang="it-IT" altLang="en-US" sz="900">
                <a:solidFill>
                  <a:schemeClr val="tx1"/>
                </a:solidFill>
              </a:rPr>
              <a:pPr/>
              <a:t>10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6499420F-3CD1-8A4C-9B69-04C2DD179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DEE78B0-4837-2448-80E9-B53DE3B22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94B4750F-EECC-0642-8435-103AE1D5E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74B5DE-3EFF-6740-92DE-BE59D7C3234B}" type="slidenum">
              <a:rPr lang="it-IT" altLang="en-US" sz="900">
                <a:solidFill>
                  <a:schemeClr val="tx1"/>
                </a:solidFill>
              </a:rPr>
              <a:pPr/>
              <a:t>11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20F8ADC2-8468-F444-A69A-0A5409B6A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D22DF08-BBE7-3F48-8367-1F843E32B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E4205DC-4773-7B43-BF74-C44A3BD2B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099626-0E08-3648-91EA-15F3101F898F}" type="slidenum">
              <a:rPr lang="it-IT" altLang="en-US" sz="900">
                <a:solidFill>
                  <a:schemeClr val="tx1"/>
                </a:solidFill>
              </a:rPr>
              <a:pPr/>
              <a:t>12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E813AFA-9180-B345-BAA0-3606CDE53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32B4ADF-BE66-D84E-94A0-BBB092B11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9BBE23D6-15A9-DA45-8CC5-10A2D71A4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FD08FD-A115-2F4C-9569-DAE5F24D7E9F}" type="slidenum">
              <a:rPr lang="it-IT" altLang="en-US" sz="900">
                <a:solidFill>
                  <a:schemeClr val="tx1"/>
                </a:solidFill>
              </a:rPr>
              <a:pPr/>
              <a:t>13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FE8699D-1F6E-B544-BBDB-73D3A7F96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525E677-30CD-D441-B15A-CFD95E4DA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547E5299-0AD7-9C4B-8DB1-E0058673A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A587A33-BF3A-1D46-B35B-02750520FD6D}" type="slidenum">
              <a:rPr lang="it-IT" altLang="en-US" sz="900">
                <a:solidFill>
                  <a:schemeClr val="tx1"/>
                </a:solidFill>
              </a:rPr>
              <a:pPr/>
              <a:t>14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4106A2C8-649E-EE4B-9DC7-48AEF9F19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4B6AAA8-ABC7-CC4B-B088-56A18BF3F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786A1FD0-11C6-6542-905C-7C445F82D0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98BFD35-98C0-AB4C-AACB-4B16A7AE6F5F}" type="slidenum">
              <a:rPr lang="it-IT" altLang="en-US" sz="900">
                <a:solidFill>
                  <a:schemeClr val="tx1"/>
                </a:solidFill>
              </a:rPr>
              <a:pPr/>
              <a:t>15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5F3EF5E4-59B5-8145-9568-40076C3E6A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00226B3-FDD2-4D4F-91F4-BFFE6E92D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20BBF9E8-A93E-BA4F-9992-314382BEB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5B7CB8-7A7F-9746-856F-9322847ED333}" type="slidenum">
              <a:rPr lang="it-IT" altLang="en-US" sz="900">
                <a:solidFill>
                  <a:schemeClr val="tx1"/>
                </a:solidFill>
              </a:rPr>
              <a:pPr/>
              <a:t>16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09E4DD19-ECC2-8C45-97F0-E047A2456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249D933-2739-D948-8D8E-EF6C039B7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A82D4-6277-BF21-F996-7BF821DA8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841ABE1E-5E9F-DB00-7F52-B5FE177E8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D3AD86A-3BF1-9D4B-BA51-E3D54BD601AB}" type="slidenum">
              <a:rPr lang="it-IT" sz="900">
                <a:latin typeface="Times New Roman" charset="0"/>
              </a:rPr>
              <a:pPr eaLnBrk="1" hangingPunct="1"/>
              <a:t>17</a:t>
            </a:fld>
            <a:endParaRPr lang="it-IT" sz="900">
              <a:latin typeface="Times New Roman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E897E10F-1946-3F38-0DF1-2406EBF97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2C50217-9B82-FFCE-28DB-54D8A650D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58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7AFDC-D755-63C6-FCB2-3D8B04416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93BDEE33-B44E-84DD-90EB-07BDB22B3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C489E7-DF79-6940-9C67-66118CA8D9B7}" type="slidenum">
              <a:rPr lang="it-IT" sz="900">
                <a:latin typeface="Times New Roman" charset="0"/>
              </a:rPr>
              <a:pPr eaLnBrk="1" hangingPunct="1"/>
              <a:t>18</a:t>
            </a:fld>
            <a:endParaRPr lang="it-IT" sz="900">
              <a:latin typeface="Times New Roman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E9182488-485F-F2A8-6F98-B6452CD33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D5ACE24-41B8-EA4E-9EA7-7AABB33A9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5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83712292-D2F4-4E42-8A55-4D8BA1C9A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07032B-EB1F-1C44-B166-61C56B3EF0EA}" type="slidenum">
              <a:rPr lang="it-IT" altLang="en-US" sz="900">
                <a:solidFill>
                  <a:schemeClr val="tx1"/>
                </a:solidFill>
              </a:rPr>
              <a:pPr/>
              <a:t>19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C8C87E33-BB11-9A42-ACC9-4026EEF22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606C646-90CE-3946-A11A-C5A08B20F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07FD18A-9A78-A842-8368-2E41563FD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F72AB50-9E73-504B-BEB4-335B9CAB7121}" type="slidenum">
              <a:rPr lang="it-IT" altLang="en-US" sz="900">
                <a:solidFill>
                  <a:schemeClr val="tx1"/>
                </a:solidFill>
              </a:rPr>
              <a:pPr/>
              <a:t>2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E22A7CC-ED78-FF46-8027-0EA941189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94FB7AC-5AC1-FF44-803B-B50649DE8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BB0C4FDD-83C9-1E43-A514-69DEEDE95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24B794-C007-204A-9387-B5A49C352EB4}" type="slidenum">
              <a:rPr lang="it-IT" altLang="en-US" sz="900">
                <a:solidFill>
                  <a:schemeClr val="tx1"/>
                </a:solidFill>
              </a:rPr>
              <a:pPr/>
              <a:t>20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6BBF01E-0086-3B4E-8A19-7606D3689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19CC51E-096C-6D4E-B87A-03FD3A3E8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6DAC41B3-C56F-2646-B267-D553BAD95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4EA1EC-01F9-4146-9765-23FA5BDA2D81}" type="slidenum">
              <a:rPr lang="it-IT" altLang="en-US" sz="900">
                <a:solidFill>
                  <a:schemeClr val="tx1"/>
                </a:solidFill>
              </a:rPr>
              <a:pPr/>
              <a:t>21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592AE07F-F335-EB41-B965-B598AFDB8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812E1F3-90A1-8642-8BD2-50099E52F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41A095A-7033-D64D-848B-EEB0C9F8A21C}" type="slidenum">
              <a:rPr lang="it-IT" sz="900">
                <a:latin typeface="Times New Roman" charset="0"/>
              </a:rPr>
              <a:pPr eaLnBrk="1" hangingPunct="1"/>
              <a:t>22</a:t>
            </a:fld>
            <a:endParaRPr lang="it-IT" sz="900">
              <a:latin typeface="Times New Roman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6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429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0AA740-3CC8-1142-BC9D-CE4433A78D2C}" type="slidenum">
              <a:rPr lang="it-IT" sz="900">
                <a:latin typeface="Times New Roman" charset="0"/>
              </a:rPr>
              <a:pPr eaLnBrk="1" hangingPunct="1"/>
              <a:t>23</a:t>
            </a:fld>
            <a:endParaRPr lang="it-IT" sz="900">
              <a:latin typeface="Times New Roman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07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3B0B351-AE4A-F947-B550-D96B2808B022}" type="slidenum">
              <a:rPr lang="it-IT" sz="900">
                <a:latin typeface="Times New Roman" charset="0"/>
              </a:rPr>
              <a:pPr/>
              <a:t>24</a:t>
            </a:fld>
            <a:endParaRPr lang="it-IT" sz="900">
              <a:latin typeface="Times New Roman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H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68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65BBE2C-11E9-6541-B405-3B63563F6ED9}" type="slidenum">
              <a:rPr lang="it-IT" sz="900">
                <a:latin typeface="Times New Roman" charset="0"/>
              </a:rPr>
              <a:pPr/>
              <a:t>25</a:t>
            </a:fld>
            <a:endParaRPr lang="it-IT" sz="90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H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2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65BBE2C-11E9-6541-B405-3B63563F6ED9}" type="slidenum">
              <a:rPr lang="it-IT" sz="900">
                <a:latin typeface="Times New Roman" charset="0"/>
              </a:rPr>
              <a:pPr/>
              <a:t>26</a:t>
            </a:fld>
            <a:endParaRPr lang="it-IT" sz="90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H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7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65BBE2C-11E9-6541-B405-3B63563F6ED9}" type="slidenum">
              <a:rPr lang="it-IT" sz="900">
                <a:latin typeface="Times New Roman" charset="0"/>
              </a:rPr>
              <a:pPr/>
              <a:t>27</a:t>
            </a:fld>
            <a:endParaRPr lang="it-IT" sz="90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H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14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65BBE2C-11E9-6541-B405-3B63563F6ED9}" type="slidenum">
              <a:rPr lang="it-IT" sz="900">
                <a:latin typeface="Times New Roman" charset="0"/>
              </a:rPr>
              <a:pPr/>
              <a:t>28</a:t>
            </a:fld>
            <a:endParaRPr lang="it-IT" sz="90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H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13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65BBE2C-11E9-6541-B405-3B63563F6ED9}" type="slidenum">
              <a:rPr lang="it-IT" sz="900">
                <a:latin typeface="Times New Roman" charset="0"/>
              </a:rPr>
              <a:pPr/>
              <a:t>29</a:t>
            </a:fld>
            <a:endParaRPr lang="it-IT" sz="90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H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2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DCEE6E5A-0CCD-344A-B9F1-A013CD52A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FA353E9-9F5A-6645-943F-A0172A84677F}" type="slidenum">
              <a:rPr lang="it-IT" altLang="en-US" sz="900">
                <a:solidFill>
                  <a:schemeClr val="tx1"/>
                </a:solidFill>
              </a:rPr>
              <a:pPr/>
              <a:t>3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445C3C1-6E0D-A646-B2B0-E38BEDF85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C9AD-26A9-8D49-A10F-2D7CDFE7A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65BBE2C-11E9-6541-B405-3B63563F6ED9}" type="slidenum">
              <a:rPr lang="it-IT" sz="900">
                <a:latin typeface="Times New Roman" charset="0"/>
              </a:rPr>
              <a:pPr/>
              <a:t>30</a:t>
            </a:fld>
            <a:endParaRPr lang="it-IT" sz="90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H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90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9A9B66B-F052-8F4C-B392-76E4976E30F0}" type="slidenum">
              <a:rPr lang="it-IT" sz="900">
                <a:latin typeface="Times New Roman" charset="0"/>
              </a:rPr>
              <a:pPr/>
              <a:t>31</a:t>
            </a:fld>
            <a:endParaRPr lang="it-IT" sz="90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H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85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320B4F7-DED6-B744-8E49-4600B52AF8EB}" type="slidenum">
              <a:rPr lang="en-US" sz="900">
                <a:latin typeface="Times New Roman" charset="0"/>
              </a:rPr>
              <a:pPr eaLnBrk="1" hangingPunct="1"/>
              <a:t>32</a:t>
            </a:fld>
            <a:endParaRPr lang="en-US" sz="90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79450"/>
            <a:ext cx="4533900" cy="3400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81500"/>
            <a:ext cx="5076825" cy="4079875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3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E9211E1-ACF7-B446-84DA-FC979146A848}" type="slidenum">
              <a:rPr lang="en-US" sz="900">
                <a:latin typeface="Times New Roman" charset="0"/>
              </a:rPr>
              <a:pPr eaLnBrk="1" hangingPunct="1"/>
              <a:t>33</a:t>
            </a:fld>
            <a:endParaRPr lang="en-US" sz="900">
              <a:latin typeface="Times New Roman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79450"/>
            <a:ext cx="4533900" cy="3400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81500"/>
            <a:ext cx="5076825" cy="4079875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49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0BA023D-5E8D-7A42-9022-59E57A723F2C}" type="slidenum">
              <a:rPr lang="en-US" sz="900">
                <a:latin typeface="Times New Roman" charset="0"/>
              </a:rPr>
              <a:pPr eaLnBrk="1" hangingPunct="1"/>
              <a:t>34</a:t>
            </a:fld>
            <a:endParaRPr lang="en-US" sz="900">
              <a:latin typeface="Times New Roman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79450"/>
            <a:ext cx="4533900" cy="3400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81500"/>
            <a:ext cx="5076825" cy="4079875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480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E86972B-17AB-8040-BA2F-1B508CD05536}" type="slidenum">
              <a:rPr lang="en-US" sz="900">
                <a:latin typeface="Times New Roman" charset="0"/>
              </a:rPr>
              <a:pPr eaLnBrk="1" hangingPunct="1"/>
              <a:t>35</a:t>
            </a:fld>
            <a:endParaRPr lang="en-US" sz="90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79450"/>
            <a:ext cx="4533900" cy="3400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81500"/>
            <a:ext cx="5076825" cy="4079875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62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2A16531-0FEB-0443-8C3B-BA4C61B68BC0}" type="slidenum">
              <a:rPr lang="en-US" sz="900">
                <a:latin typeface="Times New Roman" charset="0"/>
              </a:rPr>
              <a:pPr eaLnBrk="1" hangingPunct="1"/>
              <a:t>36</a:t>
            </a:fld>
            <a:endParaRPr lang="en-US" sz="90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79450"/>
            <a:ext cx="4533900" cy="3400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81500"/>
            <a:ext cx="5076825" cy="4079875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3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E3F9548-3F60-124E-BC8D-A044FC1948B3}" type="slidenum">
              <a:rPr lang="en-US" sz="900">
                <a:latin typeface="Times New Roman" charset="0"/>
              </a:rPr>
              <a:pPr eaLnBrk="1" hangingPunct="1"/>
              <a:t>37</a:t>
            </a:fld>
            <a:endParaRPr lang="en-US" sz="90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79450"/>
            <a:ext cx="4533900" cy="3400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81500"/>
            <a:ext cx="5076825" cy="4079875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974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CC79D08-E77E-D042-99F6-89F012857684}" type="slidenum">
              <a:rPr lang="en-US" sz="900">
                <a:latin typeface="Times New Roman" charset="0"/>
              </a:rPr>
              <a:pPr eaLnBrk="1" hangingPunct="1"/>
              <a:t>38</a:t>
            </a:fld>
            <a:endParaRPr lang="en-US" sz="900">
              <a:latin typeface="Times New Roman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79450"/>
            <a:ext cx="4533900" cy="3400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81500"/>
            <a:ext cx="5076825" cy="4079875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150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697A8AC-6A6C-CD4E-AD82-DEE707624F2C}" type="slidenum">
              <a:rPr lang="en-US" sz="900">
                <a:latin typeface="Times New Roman" charset="0"/>
              </a:rPr>
              <a:pPr eaLnBrk="1" hangingPunct="1"/>
              <a:t>39</a:t>
            </a:fld>
            <a:endParaRPr lang="en-US" sz="900">
              <a:latin typeface="Times New Roman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79450"/>
            <a:ext cx="4533900" cy="3400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81500"/>
            <a:ext cx="5076825" cy="4079875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4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EA7AFFB9-E05D-F645-860D-80A788F8E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2B5BA5-8D4B-AD49-B6ED-4F44242FB3A7}" type="slidenum">
              <a:rPr lang="it-IT" altLang="en-US" sz="900">
                <a:solidFill>
                  <a:schemeClr val="tx1"/>
                </a:solidFill>
              </a:rPr>
              <a:pPr/>
              <a:t>4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7813D95-5B94-6D4C-BBF7-E2F01D9F0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DFB1DB5-439E-8E44-82F9-8A171AE3F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24FA5F3-FF52-824A-91CC-4D47DF873F9E}" type="slidenum">
              <a:rPr lang="en-US" sz="900">
                <a:latin typeface="Times New Roman" charset="0"/>
              </a:rPr>
              <a:pPr eaLnBrk="1" hangingPunct="1"/>
              <a:t>40</a:t>
            </a:fld>
            <a:endParaRPr lang="en-US" sz="900">
              <a:latin typeface="Times New Roman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79450"/>
            <a:ext cx="4533900" cy="3400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81500"/>
            <a:ext cx="5076825" cy="4079875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5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608A877-0009-4747-958C-E06C90AEAA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1DC3EF-321D-EF46-9425-3591D8037559}" type="slidenum">
              <a:rPr lang="it-IT" altLang="en-US" sz="900">
                <a:solidFill>
                  <a:schemeClr val="tx1"/>
                </a:solidFill>
              </a:rPr>
              <a:pPr/>
              <a:t>5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A0B21F0-B8E9-2942-8AD3-373CCE529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6CAAA20-8A20-634C-A74E-079245359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0599420-6757-4845-B79C-C52CF1456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128ED81-2EAB-7E42-BB93-076C7F907EF7}" type="slidenum">
              <a:rPr lang="it-IT" altLang="en-US" sz="900">
                <a:solidFill>
                  <a:schemeClr val="tx1"/>
                </a:solidFill>
              </a:rPr>
              <a:pPr/>
              <a:t>6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E5AEBA6-C145-F544-8FC5-980960567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2961EF5-2D45-4A4D-B718-A626E42F5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CAAC94F9-05CF-2546-BC29-55DED769B9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BC343B-0AA3-214B-869C-57F4CE4174AB}" type="slidenum">
              <a:rPr lang="it-IT" altLang="en-US" sz="900">
                <a:solidFill>
                  <a:schemeClr val="tx1"/>
                </a:solidFill>
              </a:rPr>
              <a:pPr/>
              <a:t>7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DF04989-2B35-AB47-A8ED-3CC6ED144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E2B1B1E-5C3A-D143-BFC2-859E5476E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1466B34A-8472-964F-9B6C-52EEBCDD7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FE6135-9BC2-7D4C-BBA2-4BC90FB2BF81}" type="slidenum">
              <a:rPr lang="it-IT" altLang="en-US" sz="900">
                <a:solidFill>
                  <a:schemeClr val="tx1"/>
                </a:solidFill>
              </a:rPr>
              <a:pPr/>
              <a:t>8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9BB6E2A-362A-8540-A464-BA8182358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103F6F2-D5E5-5148-87F3-AFB4376D2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F1FC3B7A-A15A-984F-86B8-7DA8E1EFE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DE320B7-AC6B-454D-B69A-0BDBA682924B}" type="slidenum">
              <a:rPr lang="it-IT" altLang="en-US" sz="900">
                <a:solidFill>
                  <a:schemeClr val="tx1"/>
                </a:solidFill>
              </a:rPr>
              <a:pPr/>
              <a:t>9</a:t>
            </a:fld>
            <a:endParaRPr lang="it-IT" altLang="en-US" sz="900">
              <a:solidFill>
                <a:schemeClr val="tx1"/>
              </a:solidFill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6E3275C-FA6E-AA48-A2D2-291463A3D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4698FB9-1007-E045-B351-04DEB4BF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1EA6-7EAA-004A-8804-B5889F9FF15A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161F-873E-F94B-9DE4-DFED8BB0D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B069-DD2B-654C-984B-F9B2E25380A3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0727-1100-154F-B7EF-A127701E4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C91D-C67E-AD4C-AA14-E21F0B03AC88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010F-5376-6B48-B5E8-DDFC012EF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38" y="306388"/>
            <a:ext cx="7412037" cy="755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630613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613" y="1447800"/>
            <a:ext cx="3630612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947110"/>
      </p:ext>
    </p:extLst>
  </p:cSld>
  <p:clrMapOvr>
    <a:masterClrMapping/>
  </p:clrMapOvr>
  <p:transition spd="med">
    <p:randomBar dir="vert"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0F4EF28C-9B5E-3E4A-919D-B5376AC0F618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78529465-708E-C740-B95D-16B79D242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79073635-A109-0649-A5A6-4C586AAB6DB0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EFE52C6B-4261-DD4E-ACC4-C791A4373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33BDD797-D12D-2C46-AE16-726D3DE7F374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A1B43DE7-D007-7042-B5ED-F7DD5E56D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D7DD2B68-2921-EF46-8038-1313C35A4EC9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AB32FBD8-EAB8-B64A-8F61-A9E177A01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8AB79063-8E71-FA47-B0A3-86F77FD5EABD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379CD0AA-2180-3C49-A062-90ED2ED3A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9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CFDFF6A8-2667-1B46-A59B-BCA8F509AB7E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375C5C29-529A-B641-9150-64CC83D80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C080D8EC-091C-D04F-9D56-C4A423594089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E4771E98-8237-5148-8B51-B50DC4784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517C-F311-CA45-B0B5-11471A6AF48C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9ED0-8808-0E48-91A2-23F7F63DD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9DA815BB-471F-344C-A437-B2B0518FC8A8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E3D834CC-8B3D-DA4F-A4A8-3E02CB1D0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102C4D93-6BDC-2A4E-B321-AED4A0A55668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AA1107B2-9776-7B46-B6E4-76F69EA38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A63B7BFC-7F53-F040-B367-3E1CFFEC5E54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FB949563-7063-8D42-BACA-55C4DEE51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DCA2D7E4-AE14-E94A-9D59-BE489EE9697A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EECF80F1-78A4-E94B-8920-148D1825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8CCA6-86D0-6649-9957-3F8CB6AE2CF1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8807-B1A9-CF4E-AEF6-A3290A914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E114-2C80-2147-9EC1-999498ECA118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88D9-DAC1-7B4B-B54B-21C29CACA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EA9B-CDD0-8643-A57E-A9A69317E06F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F45E-9ADA-744D-9FE4-A7779E454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91BD-1FB6-7D47-8940-A103BFDDC4E8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C97A-E2B2-D44E-B081-6ABF1FA49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FC4E-F881-5A4C-AD7D-780C24DCF616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827-F61C-E541-BA9E-994E8C97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95B0-5DAA-E245-8A42-714CA6E1C0DB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9FE8-CC2D-814C-9406-094812CF7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C89D-2554-9D4E-BEEB-452137BDE096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C28E-CD37-7C41-9AA8-EE050F5D0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C26CE93A-362E-014A-AC01-EEFC6A416F7D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9ABC5E5-4763-F943-A155-9FA8FC036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768C909-F874-4C40-9436-4D380A0DCB10}" type="datetimeFigureOut">
              <a:rPr lang="en-US"/>
              <a:pPr>
                <a:defRPr/>
              </a:pPr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8418A10-ED3B-EC45-9B42-D6F7C1CD7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6" descr="emc_society_logo_black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mcwww.epfl.ch/" TargetMode="External"/><Relationship Id="rId4" Type="http://schemas.openxmlformats.org/officeDocument/2006/relationships/hyperlink" Target="mailto:Farhad.Rachidi@epfl.c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8.w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5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9.e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62.bin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68.emf"/><Relationship Id="rId20" Type="http://schemas.openxmlformats.org/officeDocument/2006/relationships/image" Target="../media/image7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6.e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0.e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7.png"/><Relationship Id="rId22" Type="http://schemas.openxmlformats.org/officeDocument/2006/relationships/image" Target="../media/image7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5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EMCjp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2362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760413" y="1447800"/>
            <a:ext cx="7556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/>
            <a:r>
              <a:rPr lang="en-US" sz="3200" dirty="0">
                <a:latin typeface="Calibri" charset="0"/>
              </a:rPr>
              <a:t>Electromagnetic Field Coupling: Frequency-Domain Solutions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2492375"/>
            <a:ext cx="9144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 sz="1600" dirty="0">
              <a:cs typeface="Calibri" charset="0"/>
            </a:endParaRPr>
          </a:p>
          <a:p>
            <a:pPr algn="ctr"/>
            <a:r>
              <a:rPr lang="fr-CH" sz="1600" b="1" dirty="0">
                <a:cs typeface="Calibri" charset="0"/>
              </a:rPr>
              <a:t>Farhad Rachidi</a:t>
            </a:r>
          </a:p>
          <a:p>
            <a:pPr algn="ctr"/>
            <a:r>
              <a:rPr lang="en-US" sz="1600" dirty="0">
                <a:cs typeface="Calibri" charset="0"/>
              </a:rPr>
              <a:t>Swiss Federal Institute of Technology (EPFL</a:t>
            </a:r>
            <a:r>
              <a:rPr lang="fr-CH" sz="1600" dirty="0">
                <a:cs typeface="Calibri" charset="0"/>
              </a:rPr>
              <a:t>)</a:t>
            </a:r>
          </a:p>
          <a:p>
            <a:pPr algn="ctr"/>
            <a:r>
              <a:rPr lang="fr-CH" sz="1600" dirty="0">
                <a:cs typeface="Calibri" charset="0"/>
              </a:rPr>
              <a:t>EMC Laboratory</a:t>
            </a:r>
          </a:p>
          <a:p>
            <a:pPr algn="ctr"/>
            <a:r>
              <a:rPr lang="en-US" sz="1600" dirty="0">
                <a:cs typeface="Calibri" charset="0"/>
                <a:hlinkClick r:id="rId4"/>
              </a:rPr>
              <a:t>Farhad.Rachidi@epfl.ch</a:t>
            </a:r>
            <a:r>
              <a:rPr lang="en-US" sz="1600" dirty="0">
                <a:cs typeface="Calibri" charset="0"/>
              </a:rPr>
              <a:t> </a:t>
            </a:r>
          </a:p>
          <a:p>
            <a:pPr algn="ctr"/>
            <a:r>
              <a:rPr lang="en-US" sz="1600" dirty="0">
                <a:cs typeface="Calibri" charset="0"/>
                <a:hlinkClick r:id="rId5"/>
              </a:rPr>
              <a:t>http://emc.epfl.ch</a:t>
            </a:r>
            <a:r>
              <a:rPr lang="en-US" sz="1600" dirty="0">
                <a:cs typeface="Calibri" charset="0"/>
              </a:rPr>
              <a:t> </a:t>
            </a:r>
          </a:p>
          <a:p>
            <a:pPr algn="ctr"/>
            <a:endParaRPr lang="en-US" sz="1600" dirty="0"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DDF723B5-C017-A343-B743-95FCB30A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01763"/>
            <a:ext cx="603091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A3A541-E467-DE43-1925-EFC782E4B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Characteristic Impedance of Common TLs</a:t>
            </a:r>
          </a:p>
        </p:txBody>
      </p:sp>
    </p:spTree>
  </p:cSld>
  <p:clrMapOvr>
    <a:masterClrMapping/>
  </p:clrMapOvr>
  <p:transition spd="med">
    <p:randomBar dir="vert"/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:a16="http://schemas.microsoft.com/office/drawing/2014/main" id="{30D14524-6DF3-8E49-A1DE-480ED7BA2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196975"/>
            <a:ext cx="58356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4A3DD8-7B19-F821-62E1-745B67A5A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Characteristic Impedance of Common TLs</a:t>
            </a:r>
          </a:p>
        </p:txBody>
      </p:sp>
    </p:spTree>
  </p:cSld>
  <p:clrMapOvr>
    <a:masterClrMapping/>
  </p:clrMapOvr>
  <p:transition spd="med">
    <p:randomBar dir="vert"/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extLst>
              <a:ext uri="{FF2B5EF4-FFF2-40B4-BE49-F238E27FC236}">
                <a16:creationId xmlns:a16="http://schemas.microsoft.com/office/drawing/2014/main" id="{1CB5DBD7-E23B-B94B-A97B-1A7988E4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244600"/>
            <a:ext cx="71453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8F2822-4A16-24BD-E978-BE8C5B608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Characteristic Impedance of Common TLs</a:t>
            </a:r>
          </a:p>
        </p:txBody>
      </p:sp>
    </p:spTree>
  </p:cSld>
  <p:clrMapOvr>
    <a:masterClrMapping/>
  </p:clrMapOvr>
  <p:transition spd="med">
    <p:randomBar dir="vert"/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Rectangle 3">
            <a:extLst>
              <a:ext uri="{FF2B5EF4-FFF2-40B4-BE49-F238E27FC236}">
                <a16:creationId xmlns:a16="http://schemas.microsoft.com/office/drawing/2014/main" id="{DD88F911-4612-AA4C-8641-023D8EE3C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413625" cy="5334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Consider an infinite transmission line excited by a series voltage source V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o</a:t>
            </a:r>
            <a:r>
              <a:rPr lang="en-US" altLang="en-US" sz="2400" dirty="0">
                <a:ea typeface="ＭＳ Ｐゴシック" panose="020B0600070205080204" pitchFamily="34" charset="-128"/>
              </a:rPr>
              <a:t> at location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endParaRPr lang="en-US" altLang="en-US" sz="2400" i="1" baseline="-250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The voltage source launches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voltage and current waves in 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both + and – directions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Away from the source, the voltage and current is described by the previously derived traveling wave solutions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Because the line is infinite, there are no reflections from the ends</a:t>
            </a:r>
          </a:p>
          <a:p>
            <a:pPr lvl="1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Thru, for 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200" dirty="0">
                <a:ea typeface="ＭＳ Ｐゴシック" panose="020B0600070205080204" pitchFamily="34" charset="-128"/>
              </a:rPr>
              <a:t> &gt; </a:t>
            </a:r>
            <a:r>
              <a:rPr lang="en-US" altLang="en-US" sz="22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2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200" dirty="0">
                <a:ea typeface="ＭＳ Ｐゴシック" panose="020B0600070205080204" pitchFamily="34" charset="-128"/>
              </a:rPr>
              <a:t>, only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positive</a:t>
            </a:r>
            <a:r>
              <a:rPr lang="en-US" altLang="en-US" sz="2200" dirty="0">
                <a:ea typeface="ＭＳ Ｐゴシック" panose="020B0600070205080204" pitchFamily="34" charset="-128"/>
              </a:rPr>
              <a:t> traveling waves exist</a:t>
            </a:r>
          </a:p>
          <a:p>
            <a:pPr lvl="1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and for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200" dirty="0">
                <a:ea typeface="ＭＳ Ｐゴシック" panose="020B0600070205080204" pitchFamily="34" charset="-128"/>
              </a:rPr>
              <a:t> &lt;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2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200" dirty="0">
                <a:ea typeface="ＭＳ Ｐゴシック" panose="020B0600070205080204" pitchFamily="34" charset="-128"/>
              </a:rPr>
              <a:t>, the waves are only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negative</a:t>
            </a:r>
            <a:r>
              <a:rPr lang="en-US" altLang="en-US" sz="2200" dirty="0">
                <a:ea typeface="ＭＳ Ｐゴシック" panose="020B0600070205080204" pitchFamily="34" charset="-128"/>
              </a:rPr>
              <a:t> traveling.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83332" name="Picture 4">
            <a:extLst>
              <a:ext uri="{FF2B5EF4-FFF2-40B4-BE49-F238E27FC236}">
                <a16:creationId xmlns:a16="http://schemas.microsoft.com/office/drawing/2014/main" id="{79321825-BE2B-4548-9D8F-A8BA18E4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4" r="-2225" b="59653"/>
          <a:stretch>
            <a:fillRect/>
          </a:stretch>
        </p:blipFill>
        <p:spPr bwMode="auto">
          <a:xfrm>
            <a:off x="5364956" y="1905000"/>
            <a:ext cx="3429000" cy="11445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E2228A48-457C-9C49-9282-D4B3D82FD090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981200"/>
            <a:ext cx="1433513" cy="257175"/>
            <a:chOff x="3600" y="1488"/>
            <a:chExt cx="903" cy="162"/>
          </a:xfrm>
        </p:grpSpPr>
        <p:sp>
          <p:nvSpPr>
            <p:cNvPr id="53253" name="AutoShape 6">
              <a:extLst>
                <a:ext uri="{FF2B5EF4-FFF2-40B4-BE49-F238E27FC236}">
                  <a16:creationId xmlns:a16="http://schemas.microsoft.com/office/drawing/2014/main" id="{9B21A886-5D1A-8747-A193-3E7908E7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488"/>
              <a:ext cx="375" cy="1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8 w 21600"/>
                <a:gd name="T13" fmla="*/ 5467 h 21600"/>
                <a:gd name="T14" fmla="*/ 18893 w 21600"/>
                <a:gd name="T15" fmla="*/ 162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3254" name="AutoShape 7">
              <a:extLst>
                <a:ext uri="{FF2B5EF4-FFF2-40B4-BE49-F238E27FC236}">
                  <a16:creationId xmlns:a16="http://schemas.microsoft.com/office/drawing/2014/main" id="{CBBF671F-9C16-AD43-B85F-123D691B5C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600" y="1488"/>
              <a:ext cx="375" cy="1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8 w 21600"/>
                <a:gd name="T13" fmla="*/ 5467 h 21600"/>
                <a:gd name="T14" fmla="*/ 18893 w 21600"/>
                <a:gd name="T15" fmla="*/ 162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A6AC332-8BFB-0F7D-3EC8-DD69BC69E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Infinite line excited by a series voltage source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Rectangle 3">
            <a:extLst>
              <a:ext uri="{FF2B5EF4-FFF2-40B4-BE49-F238E27FC236}">
                <a16:creationId xmlns:a16="http://schemas.microsoft.com/office/drawing/2014/main" id="{16B498ED-3135-0945-930C-B153EDB37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093788"/>
            <a:ext cx="7413625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For this line, the responses are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expressed as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296862" lvl="1" indent="0" eaLnBrk="1" hangingPunct="1">
              <a:buFontTx/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296862" lvl="1" indent="0" eaLnBrk="1" hangingPunct="1">
              <a:buFontTx/>
              <a:buNone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where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ea typeface="ＭＳ Ｐゴシック" panose="020B0600070205080204" pitchFamily="34" charset="-128"/>
              </a:rPr>
              <a:t> must be determined from the excitation conditions.</a:t>
            </a:r>
          </a:p>
          <a:p>
            <a:pPr eaLnBrk="1" hangingPunct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At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, the current must be continuous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ea typeface="ＭＳ Ｐゴシック" panose="020B0600070205080204" pitchFamily="34" charset="-128"/>
              </a:rPr>
              <a:t>) =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–</a:t>
            </a:r>
            <a:r>
              <a:rPr lang="en-US" altLang="en-US" sz="2400" dirty="0">
                <a:ea typeface="ＭＳ Ｐゴシック" panose="020B0600070205080204" pitchFamily="34" charset="-128"/>
              </a:rPr>
              <a:t>) </a:t>
            </a:r>
          </a:p>
          <a:p>
            <a:pPr eaLnBrk="1" hangingPunct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And the voltage is discontinuous by the source voltage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ea typeface="ＭＳ Ｐゴシック" panose="020B0600070205080204" pitchFamily="34" charset="-128"/>
              </a:rPr>
              <a:t>) =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–</a:t>
            </a:r>
            <a:r>
              <a:rPr lang="en-US" altLang="en-US" sz="2400" dirty="0">
                <a:ea typeface="ＭＳ Ｐゴシック" panose="020B0600070205080204" pitchFamily="34" charset="-128"/>
              </a:rPr>
              <a:t>)+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o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84356" name="Picture 4">
            <a:extLst>
              <a:ext uri="{FF2B5EF4-FFF2-40B4-BE49-F238E27FC236}">
                <a16:creationId xmlns:a16="http://schemas.microsoft.com/office/drawing/2014/main" id="{37FB1201-E29A-A74B-B18D-2B05F418D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4" r="-2225" b="59653"/>
          <a:stretch>
            <a:fillRect/>
          </a:stretch>
        </p:blipFill>
        <p:spPr bwMode="auto">
          <a:xfrm>
            <a:off x="4883800" y="1168851"/>
            <a:ext cx="3429000" cy="11445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DB5489CE-AB48-3C41-A942-B2B9B175378F}"/>
              </a:ext>
            </a:extLst>
          </p:cNvPr>
          <p:cNvGrpSpPr>
            <a:grpSpLocks/>
          </p:cNvGrpSpPr>
          <p:nvPr/>
        </p:nvGrpSpPr>
        <p:grpSpPr bwMode="auto">
          <a:xfrm>
            <a:off x="592931" y="2068512"/>
            <a:ext cx="5337175" cy="1322388"/>
            <a:chOff x="1283" y="1536"/>
            <a:chExt cx="3362" cy="833"/>
          </a:xfrm>
        </p:grpSpPr>
        <p:grpSp>
          <p:nvGrpSpPr>
            <p:cNvPr id="55307" name="Group 6">
              <a:extLst>
                <a:ext uri="{FF2B5EF4-FFF2-40B4-BE49-F238E27FC236}">
                  <a16:creationId xmlns:a16="http://schemas.microsoft.com/office/drawing/2014/main" id="{83C8AC02-B7CA-7348-85D2-658295B04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536"/>
              <a:ext cx="3301" cy="449"/>
              <a:chOff x="1472" y="3259"/>
              <a:chExt cx="3301" cy="449"/>
            </a:xfrm>
          </p:grpSpPr>
          <p:graphicFrame>
            <p:nvGraphicFramePr>
              <p:cNvPr id="55311" name="Object 7">
                <a:extLst>
                  <a:ext uri="{FF2B5EF4-FFF2-40B4-BE49-F238E27FC236}">
                    <a16:creationId xmlns:a16="http://schemas.microsoft.com/office/drawing/2014/main" id="{AB42B37F-3E5A-104F-B8FD-C7F4506F231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72" y="3361"/>
              <a:ext cx="1265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28384500" imgH="5270500" progId="Equation.3">
                      <p:embed/>
                    </p:oleObj>
                  </mc:Choice>
                  <mc:Fallback>
                    <p:oleObj name="Equation" r:id="rId4" imgW="28384500" imgH="5270500" progId="Equation.3">
                      <p:embed/>
                      <p:pic>
                        <p:nvPicPr>
                          <p:cNvPr id="55311" name="Object 7">
                            <a:extLst>
                              <a:ext uri="{FF2B5EF4-FFF2-40B4-BE49-F238E27FC236}">
                                <a16:creationId xmlns:a16="http://schemas.microsoft.com/office/drawing/2014/main" id="{AB42B37F-3E5A-104F-B8FD-C7F4506F231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2" y="3361"/>
                            <a:ext cx="1265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312" name="Object 8">
                <a:extLst>
                  <a:ext uri="{FF2B5EF4-FFF2-40B4-BE49-F238E27FC236}">
                    <a16:creationId xmlns:a16="http://schemas.microsoft.com/office/drawing/2014/main" id="{42281AB0-FE79-E349-B7F0-1EBBAB9AD2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84" y="3259"/>
              <a:ext cx="1989" cy="4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44475400" imgH="9944100" progId="Equation.3">
                      <p:embed/>
                    </p:oleObj>
                  </mc:Choice>
                  <mc:Fallback>
                    <p:oleObj name="Equation" r:id="rId6" imgW="44475400" imgH="9944100" progId="Equation.3">
                      <p:embed/>
                      <p:pic>
                        <p:nvPicPr>
                          <p:cNvPr id="55312" name="Object 8">
                            <a:extLst>
                              <a:ext uri="{FF2B5EF4-FFF2-40B4-BE49-F238E27FC236}">
                                <a16:creationId xmlns:a16="http://schemas.microsoft.com/office/drawing/2014/main" id="{42281AB0-FE79-E349-B7F0-1EBBAB9AD2B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4" y="3259"/>
                            <a:ext cx="1989" cy="4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5308" name="Group 9">
              <a:extLst>
                <a:ext uri="{FF2B5EF4-FFF2-40B4-BE49-F238E27FC236}">
                  <a16:creationId xmlns:a16="http://schemas.microsoft.com/office/drawing/2014/main" id="{9CB31F13-4E19-3942-88B9-4E1DF62AE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3" y="1920"/>
              <a:ext cx="3340" cy="449"/>
              <a:chOff x="1446" y="3259"/>
              <a:chExt cx="3353" cy="449"/>
            </a:xfrm>
          </p:grpSpPr>
          <p:graphicFrame>
            <p:nvGraphicFramePr>
              <p:cNvPr id="55309" name="Object 10">
                <a:extLst>
                  <a:ext uri="{FF2B5EF4-FFF2-40B4-BE49-F238E27FC236}">
                    <a16:creationId xmlns:a16="http://schemas.microsoft.com/office/drawing/2014/main" id="{F221037D-08E2-CC4D-96DC-5F0AEF8E960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6" y="3361"/>
              <a:ext cx="1317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8968700" imgH="5270500" progId="Equation.3">
                      <p:embed/>
                    </p:oleObj>
                  </mc:Choice>
                  <mc:Fallback>
                    <p:oleObj name="Equation" r:id="rId8" imgW="28968700" imgH="5270500" progId="Equation.3">
                      <p:embed/>
                      <p:pic>
                        <p:nvPicPr>
                          <p:cNvPr id="55309" name="Object 10">
                            <a:extLst>
                              <a:ext uri="{FF2B5EF4-FFF2-40B4-BE49-F238E27FC236}">
                                <a16:creationId xmlns:a16="http://schemas.microsoft.com/office/drawing/2014/main" id="{F221037D-08E2-CC4D-96DC-5F0AEF8E960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361"/>
                            <a:ext cx="1317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310" name="Object 11">
                <a:extLst>
                  <a:ext uri="{FF2B5EF4-FFF2-40B4-BE49-F238E27FC236}">
                    <a16:creationId xmlns:a16="http://schemas.microsoft.com/office/drawing/2014/main" id="{9DB64259-8979-5544-B5D4-38AA6974E4D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58" y="3259"/>
              <a:ext cx="2041" cy="4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45643800" imgH="9944100" progId="Equation.3">
                      <p:embed/>
                    </p:oleObj>
                  </mc:Choice>
                  <mc:Fallback>
                    <p:oleObj name="Equation" r:id="rId10" imgW="45643800" imgH="9944100" progId="Equation.3">
                      <p:embed/>
                      <p:pic>
                        <p:nvPicPr>
                          <p:cNvPr id="55310" name="Object 11">
                            <a:extLst>
                              <a:ext uri="{FF2B5EF4-FFF2-40B4-BE49-F238E27FC236}">
                                <a16:creationId xmlns:a16="http://schemas.microsoft.com/office/drawing/2014/main" id="{9DB64259-8979-5544-B5D4-38AA6974E4D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8" y="3259"/>
                            <a:ext cx="2041" cy="4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CBF4C5D5-2476-8A45-886C-34ECAB56A37C}"/>
              </a:ext>
            </a:extLst>
          </p:cNvPr>
          <p:cNvGrpSpPr>
            <a:grpSpLocks/>
          </p:cNvGrpSpPr>
          <p:nvPr/>
        </p:nvGrpSpPr>
        <p:grpSpPr bwMode="auto">
          <a:xfrm>
            <a:off x="4599782" y="1645897"/>
            <a:ext cx="2106613" cy="1062038"/>
            <a:chOff x="3792" y="1251"/>
            <a:chExt cx="1327" cy="669"/>
          </a:xfrm>
        </p:grpSpPr>
        <p:sp>
          <p:nvSpPr>
            <p:cNvPr id="55305" name="Oval 13">
              <a:extLst>
                <a:ext uri="{FF2B5EF4-FFF2-40B4-BE49-F238E27FC236}">
                  <a16:creationId xmlns:a16="http://schemas.microsoft.com/office/drawing/2014/main" id="{284F245F-B60F-E74F-8C4F-798D2E42F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584"/>
              <a:ext cx="960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6" name="Line 14">
              <a:extLst>
                <a:ext uri="{FF2B5EF4-FFF2-40B4-BE49-F238E27FC236}">
                  <a16:creationId xmlns:a16="http://schemas.microsoft.com/office/drawing/2014/main" id="{266320A6-3F9E-7147-8172-258BFE347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1251"/>
              <a:ext cx="655" cy="33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B6909C61-237B-A245-8040-A93017E8F155}"/>
              </a:ext>
            </a:extLst>
          </p:cNvPr>
          <p:cNvGrpSpPr>
            <a:grpSpLocks/>
          </p:cNvGrpSpPr>
          <p:nvPr/>
        </p:nvGrpSpPr>
        <p:grpSpPr bwMode="auto">
          <a:xfrm>
            <a:off x="4589886" y="1565276"/>
            <a:ext cx="1447800" cy="1712913"/>
            <a:chOff x="3792" y="1225"/>
            <a:chExt cx="912" cy="1079"/>
          </a:xfrm>
        </p:grpSpPr>
        <p:sp>
          <p:nvSpPr>
            <p:cNvPr id="55303" name="Oval 16">
              <a:extLst>
                <a:ext uri="{FF2B5EF4-FFF2-40B4-BE49-F238E27FC236}">
                  <a16:creationId xmlns:a16="http://schemas.microsoft.com/office/drawing/2014/main" id="{2337B8D7-82A8-E94C-9B0A-21E2F3371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968"/>
              <a:ext cx="91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4" name="Line 17">
              <a:extLst>
                <a:ext uri="{FF2B5EF4-FFF2-40B4-BE49-F238E27FC236}">
                  <a16:creationId xmlns:a16="http://schemas.microsoft.com/office/drawing/2014/main" id="{B9628ADF-D2BD-5E4A-B36B-095C70543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1225"/>
              <a:ext cx="342" cy="7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30B793D-6E78-E7A0-C5A1-B73DC3520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Infinite line excited by a series voltage source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3">
            <a:extLst>
              <a:ext uri="{FF2B5EF4-FFF2-40B4-BE49-F238E27FC236}">
                <a16:creationId xmlns:a16="http://schemas.microsoft.com/office/drawing/2014/main" id="{2541B1E5-747D-5640-A664-119D890B0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413625" cy="5334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From the current condition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ea typeface="ＭＳ Ｐゴシック" panose="020B0600070205080204" pitchFamily="34" charset="-128"/>
              </a:rPr>
              <a:t>) =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–</a:t>
            </a:r>
            <a:r>
              <a:rPr lang="en-US" altLang="en-US" sz="2400" dirty="0">
                <a:ea typeface="ＭＳ Ｐゴシック" panose="020B0600070205080204" pitchFamily="34" charset="-128"/>
              </a:rPr>
              <a:t>) we obtain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From the voltage condition 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ea typeface="ＭＳ Ｐゴシック" panose="020B0600070205080204" pitchFamily="34" charset="-128"/>
              </a:rPr>
              <a:t>) =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–</a:t>
            </a:r>
            <a:r>
              <a:rPr lang="en-US" altLang="en-US" sz="2400" dirty="0">
                <a:ea typeface="ＭＳ Ｐゴシック" panose="020B0600070205080204" pitchFamily="34" charset="-128"/>
              </a:rPr>
              <a:t>)+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o</a:t>
            </a:r>
            <a:r>
              <a:rPr lang="en-US" altLang="en-US" sz="2400" dirty="0">
                <a:ea typeface="ＭＳ Ｐゴシック" panose="020B0600070205080204" pitchFamily="34" charset="-128"/>
              </a:rPr>
              <a:t> we get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Thus, the total solution is</a:t>
            </a:r>
          </a:p>
          <a:p>
            <a:pPr lvl="1" algn="ctr" eaLnBrk="1" hangingPunct="1">
              <a:buNone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=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o</a:t>
            </a:r>
            <a:r>
              <a:rPr lang="en-US" altLang="en-US" sz="2000" dirty="0">
                <a:ea typeface="ＭＳ Ｐゴシック" panose="020B0600070205080204" pitchFamily="34" charset="-128"/>
              </a:rPr>
              <a:t>/2)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e 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-</a:t>
            </a:r>
            <a:r>
              <a:rPr lang="en-US" altLang="en-US" sz="2000" baseline="30000" dirty="0">
                <a:latin typeface="Symbol" pitchFamily="2" charset="2"/>
                <a:ea typeface="ＭＳ Ｐゴシック" panose="020B0600070205080204" pitchFamily="34" charset="-128"/>
              </a:rPr>
              <a:t> 𝛾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baseline="30000" dirty="0">
                <a:ea typeface="ＭＳ Ｐゴシック" panose="020B0600070205080204" pitchFamily="34" charset="-128"/>
              </a:rPr>
              <a:t>x- </a:t>
            </a:r>
            <a:r>
              <a:rPr lang="en-US" altLang="en-US" sz="2000" i="1" baseline="300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)</a:t>
            </a:r>
            <a:r>
              <a:rPr lang="en-US" altLang="en-US" sz="2000" dirty="0">
                <a:ea typeface="ＭＳ Ｐゴシック" panose="020B0600070205080204" pitchFamily="34" charset="-128"/>
              </a:rPr>
              <a:t>	for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dirty="0">
                <a:ea typeface="ＭＳ Ｐゴシック" panose="020B0600070205080204" pitchFamily="34" charset="-128"/>
              </a:rPr>
              <a:t> &gt;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endParaRPr lang="en-US" altLang="en-US" sz="2000" i="1" dirty="0">
              <a:ea typeface="ＭＳ Ｐゴシック" panose="020B0600070205080204" pitchFamily="34" charset="-128"/>
            </a:endParaRPr>
          </a:p>
          <a:p>
            <a:pPr lvl="1" algn="ctr" eaLnBrk="1" hangingPunct="1">
              <a:buFontTx/>
              <a:buNone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= </a:t>
            </a:r>
            <a:r>
              <a:rPr lang="en-US" altLang="en-US" sz="2000" dirty="0">
                <a:ea typeface="ＭＳ Ｐゴシック" panose="020B0600070205080204" pitchFamily="34" charset="-128"/>
              </a:rPr>
              <a:t>(-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o</a:t>
            </a:r>
            <a:r>
              <a:rPr lang="en-US" altLang="en-US" sz="2000" dirty="0">
                <a:ea typeface="ＭＳ Ｐゴシック" panose="020B0600070205080204" pitchFamily="34" charset="-128"/>
              </a:rPr>
              <a:t>/2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)e </a:t>
            </a:r>
            <a:r>
              <a:rPr lang="en-US" altLang="en-US" sz="2000" baseline="30000" dirty="0">
                <a:latin typeface="Symbol" pitchFamily="2" charset="2"/>
                <a:ea typeface="ＭＳ Ｐゴシック" panose="020B0600070205080204" pitchFamily="34" charset="-128"/>
              </a:rPr>
              <a:t>𝛾(</a:t>
            </a:r>
            <a:r>
              <a:rPr lang="en-US" altLang="en-US" sz="2000" i="1" baseline="30000" dirty="0">
                <a:ea typeface="ＭＳ Ｐゴシック" panose="020B0600070205080204" pitchFamily="34" charset="-128"/>
              </a:rPr>
              <a:t>x-</a:t>
            </a:r>
            <a:r>
              <a:rPr lang="en-US" altLang="en-US" sz="2000" i="1" baseline="300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)</a:t>
            </a:r>
            <a:r>
              <a:rPr lang="en-US" altLang="en-US" sz="2000" dirty="0">
                <a:ea typeface="ＭＳ Ｐゴシック" panose="020B0600070205080204" pitchFamily="34" charset="-128"/>
              </a:rPr>
              <a:t>	for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dirty="0">
                <a:ea typeface="ＭＳ Ｐゴシック" panose="020B0600070205080204" pitchFamily="34" charset="-128"/>
              </a:rPr>
              <a:t> &lt;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lvl="1" algn="ctr" eaLnBrk="1" hangingPunct="1">
              <a:buFontTx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and</a:t>
            </a:r>
            <a:endParaRPr lang="en-US" altLang="en-US" sz="2000" i="1" dirty="0">
              <a:ea typeface="ＭＳ Ｐゴシック" panose="020B0600070205080204" pitchFamily="34" charset="-128"/>
            </a:endParaRPr>
          </a:p>
          <a:p>
            <a:pPr lvl="1" algn="ctr" eaLnBrk="1" hangingPunct="1">
              <a:buFontTx/>
              <a:buNone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=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o</a:t>
            </a:r>
            <a:r>
              <a:rPr lang="en-US" altLang="en-US" sz="2000" dirty="0">
                <a:ea typeface="ＭＳ Ｐゴシック" panose="020B0600070205080204" pitchFamily="34" charset="-128"/>
              </a:rPr>
              <a:t>/2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Z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c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)e 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-</a:t>
            </a:r>
            <a:r>
              <a:rPr lang="en-US" altLang="en-US" sz="2000" baseline="30000" dirty="0">
                <a:latin typeface="Symbol" pitchFamily="2" charset="2"/>
                <a:ea typeface="ＭＳ Ｐゴシック" panose="020B0600070205080204" pitchFamily="34" charset="-128"/>
              </a:rPr>
              <a:t> 𝛾</a:t>
            </a:r>
            <a:r>
              <a:rPr lang="en-US" altLang="en-US" sz="2000" i="1" baseline="30000" dirty="0">
                <a:ea typeface="ＭＳ Ｐゴシック" panose="020B0600070205080204" pitchFamily="34" charset="-128"/>
              </a:rPr>
              <a:t>(x-</a:t>
            </a:r>
            <a:r>
              <a:rPr lang="en-US" altLang="en-US" sz="2000" i="1" baseline="300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)</a:t>
            </a:r>
            <a:r>
              <a:rPr lang="en-US" altLang="en-US" sz="2000" dirty="0">
                <a:ea typeface="ＭＳ Ｐゴシック" panose="020B0600070205080204" pitchFamily="34" charset="-128"/>
              </a:rPr>
              <a:t>	  for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dirty="0">
                <a:ea typeface="ＭＳ Ｐゴシック" panose="020B0600070205080204" pitchFamily="34" charset="-128"/>
              </a:rPr>
              <a:t> &gt;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endParaRPr lang="en-US" altLang="en-US" sz="2000" i="1" dirty="0">
              <a:ea typeface="ＭＳ Ｐゴシック" panose="020B0600070205080204" pitchFamily="34" charset="-128"/>
            </a:endParaRPr>
          </a:p>
          <a:p>
            <a:pPr lvl="1" algn="ctr" eaLnBrk="1" hangingPunct="1">
              <a:buFontTx/>
              <a:buNone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=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o</a:t>
            </a:r>
            <a:r>
              <a:rPr lang="en-US" altLang="en-US" sz="2000" dirty="0">
                <a:ea typeface="ＭＳ Ｐゴシック" panose="020B0600070205080204" pitchFamily="34" charset="-128"/>
              </a:rPr>
              <a:t>/2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Z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c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)e </a:t>
            </a:r>
            <a:r>
              <a:rPr lang="en-US" altLang="en-US" sz="2000" baseline="30000" dirty="0">
                <a:latin typeface="Symbol" pitchFamily="2" charset="2"/>
                <a:ea typeface="ＭＳ Ｐゴシック" panose="020B0600070205080204" pitchFamily="34" charset="-128"/>
              </a:rPr>
              <a:t>𝛾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baseline="30000" dirty="0">
                <a:ea typeface="ＭＳ Ｐゴシック" panose="020B0600070205080204" pitchFamily="34" charset="-128"/>
              </a:rPr>
              <a:t>x-</a:t>
            </a:r>
            <a:r>
              <a:rPr lang="en-US" altLang="en-US" sz="2000" i="1" baseline="300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)</a:t>
            </a:r>
            <a:r>
              <a:rPr lang="en-US" altLang="en-US" sz="2000" dirty="0">
                <a:ea typeface="ＭＳ Ｐゴシック" panose="020B0600070205080204" pitchFamily="34" charset="-128"/>
              </a:rPr>
              <a:t>	  for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dirty="0">
                <a:ea typeface="ＭＳ Ｐゴシック" panose="020B0600070205080204" pitchFamily="34" charset="-128"/>
              </a:rPr>
              <a:t> &lt;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</p:txBody>
      </p:sp>
      <p:graphicFrame>
        <p:nvGraphicFramePr>
          <p:cNvPr id="485380" name="Object 4">
            <a:extLst>
              <a:ext uri="{FF2B5EF4-FFF2-40B4-BE49-F238E27FC236}">
                <a16:creationId xmlns:a16="http://schemas.microsoft.com/office/drawing/2014/main" id="{A31B4375-54A4-8C41-8A22-92365DA7B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064431"/>
              </p:ext>
            </p:extLst>
          </p:nvPr>
        </p:nvGraphicFramePr>
        <p:xfrm>
          <a:off x="1608137" y="3217862"/>
          <a:ext cx="22637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845000" imgH="5562600" progId="Equation.3">
                  <p:embed/>
                </p:oleObj>
              </mc:Choice>
              <mc:Fallback>
                <p:oleObj name="Equation" r:id="rId3" imgW="29845000" imgH="5562600" progId="Equation.3">
                  <p:embed/>
                  <p:pic>
                    <p:nvPicPr>
                      <p:cNvPr id="485380" name="Object 4">
                        <a:extLst>
                          <a:ext uri="{FF2B5EF4-FFF2-40B4-BE49-F238E27FC236}">
                            <a16:creationId xmlns:a16="http://schemas.microsoft.com/office/drawing/2014/main" id="{A31B4375-54A4-8C41-8A22-92365DA7B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7" y="3217862"/>
                        <a:ext cx="22637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1" name="Object 5">
            <a:extLst>
              <a:ext uri="{FF2B5EF4-FFF2-40B4-BE49-F238E27FC236}">
                <a16:creationId xmlns:a16="http://schemas.microsoft.com/office/drawing/2014/main" id="{40B088E1-95D6-6E4F-BEF8-0E88B152F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809458"/>
              </p:ext>
            </p:extLst>
          </p:nvPr>
        </p:nvGraphicFramePr>
        <p:xfrm>
          <a:off x="1524000" y="1706449"/>
          <a:ext cx="24320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26500" imgH="9944100" progId="Equation.3">
                  <p:embed/>
                </p:oleObj>
              </mc:Choice>
              <mc:Fallback>
                <p:oleObj name="Equation" r:id="rId5" imgW="34226500" imgH="9944100" progId="Equation.3">
                  <p:embed/>
                  <p:pic>
                    <p:nvPicPr>
                      <p:cNvPr id="485381" name="Object 5">
                        <a:extLst>
                          <a:ext uri="{FF2B5EF4-FFF2-40B4-BE49-F238E27FC236}">
                            <a16:creationId xmlns:a16="http://schemas.microsoft.com/office/drawing/2014/main" id="{40B088E1-95D6-6E4F-BEF8-0E88B152FF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06449"/>
                        <a:ext cx="243205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2" name="Object 6">
            <a:extLst>
              <a:ext uri="{FF2B5EF4-FFF2-40B4-BE49-F238E27FC236}">
                <a16:creationId xmlns:a16="http://schemas.microsoft.com/office/drawing/2014/main" id="{86B3FF0D-C08D-EE4F-A1F3-12304E864A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383407"/>
              </p:ext>
            </p:extLst>
          </p:nvPr>
        </p:nvGraphicFramePr>
        <p:xfrm>
          <a:off x="4564856" y="1859756"/>
          <a:ext cx="18176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282400" imgH="5270500" progId="Equation.3">
                  <p:embed/>
                </p:oleObj>
              </mc:Choice>
              <mc:Fallback>
                <p:oleObj name="Equation" r:id="rId7" imgW="24282400" imgH="5270500" progId="Equation.3">
                  <p:embed/>
                  <p:pic>
                    <p:nvPicPr>
                      <p:cNvPr id="485382" name="Object 6">
                        <a:extLst>
                          <a:ext uri="{FF2B5EF4-FFF2-40B4-BE49-F238E27FC236}">
                            <a16:creationId xmlns:a16="http://schemas.microsoft.com/office/drawing/2014/main" id="{86B3FF0D-C08D-EE4F-A1F3-12304E864A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856" y="1859756"/>
                        <a:ext cx="1817688" cy="395288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3" name="Object 7">
            <a:extLst>
              <a:ext uri="{FF2B5EF4-FFF2-40B4-BE49-F238E27FC236}">
                <a16:creationId xmlns:a16="http://schemas.microsoft.com/office/drawing/2014/main" id="{7E5CDA88-8998-314C-8F35-D9F8DC801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740975"/>
              </p:ext>
            </p:extLst>
          </p:nvPr>
        </p:nvGraphicFramePr>
        <p:xfrm>
          <a:off x="4648200" y="3134517"/>
          <a:ext cx="16510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450800" imgH="9067800" progId="Equation.3">
                  <p:embed/>
                </p:oleObj>
              </mc:Choice>
              <mc:Fallback>
                <p:oleObj name="Equation" r:id="rId9" imgW="25450800" imgH="9067800" progId="Equation.3">
                  <p:embed/>
                  <p:pic>
                    <p:nvPicPr>
                      <p:cNvPr id="485383" name="Object 7">
                        <a:extLst>
                          <a:ext uri="{FF2B5EF4-FFF2-40B4-BE49-F238E27FC236}">
                            <a16:creationId xmlns:a16="http://schemas.microsoft.com/office/drawing/2014/main" id="{7E5CDA88-8998-314C-8F35-D9F8DC8018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34517"/>
                        <a:ext cx="1651000" cy="588963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B809720-8881-E3EE-4267-C951C5CE5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Infinite line excited by a series voltage source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3">
            <a:extLst>
              <a:ext uri="{FF2B5EF4-FFF2-40B4-BE49-F238E27FC236}">
                <a16:creationId xmlns:a16="http://schemas.microsoft.com/office/drawing/2014/main" id="{C68B610F-C4D5-E645-AF59-AB7CEA61A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1468" y="1231674"/>
            <a:ext cx="7413625" cy="5334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same analysis procedure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can be used for a shunt current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source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o</a:t>
            </a:r>
            <a:r>
              <a:rPr lang="en-US" altLang="en-US" sz="2400" dirty="0">
                <a:ea typeface="ＭＳ Ｐゴシック" panose="020B0600070205080204" pitchFamily="34" charset="-128"/>
              </a:rPr>
              <a:t> exciting the line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expressions for the line voltage and current are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algn="ctr" eaLnBrk="1" hangingPunct="1">
              <a:buFontTx/>
              <a:buNone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= 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o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Z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/2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) e 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-</a:t>
            </a:r>
            <a:r>
              <a:rPr lang="en-US" altLang="en-US" sz="2400" baseline="30000" dirty="0">
                <a:latin typeface="Symbol" pitchFamily="2" charset="2"/>
                <a:ea typeface="ＭＳ Ｐゴシック" panose="020B0600070205080204" pitchFamily="34" charset="-128"/>
              </a:rPr>
              <a:t>𝛾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baseline="30000" dirty="0">
                <a:ea typeface="ＭＳ Ｐゴシック" panose="020B0600070205080204" pitchFamily="34" charset="-128"/>
              </a:rPr>
              <a:t>x-</a:t>
            </a:r>
            <a:r>
              <a:rPr lang="en-US" altLang="en-US" sz="2400" i="1" baseline="300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)    </a:t>
            </a:r>
            <a:r>
              <a:rPr lang="en-US" altLang="en-US" sz="24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 &gt;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endParaRPr lang="en-US" altLang="en-US" sz="2400" i="1" dirty="0">
              <a:ea typeface="ＭＳ Ｐゴシック" panose="020B0600070205080204" pitchFamily="34" charset="-128"/>
            </a:endParaRPr>
          </a:p>
          <a:p>
            <a:pPr lvl="1" algn="ctr" eaLnBrk="1" hangingPunct="1">
              <a:buFontTx/>
              <a:buNone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= 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o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Z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/2)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e </a:t>
            </a:r>
            <a:r>
              <a:rPr lang="en-US" altLang="en-US" sz="2400" baseline="30000" dirty="0">
                <a:latin typeface="Symbol" pitchFamily="2" charset="2"/>
                <a:ea typeface="ＭＳ Ｐゴシック" panose="020B0600070205080204" pitchFamily="34" charset="-128"/>
              </a:rPr>
              <a:t>𝛾(</a:t>
            </a:r>
            <a:r>
              <a:rPr lang="en-US" altLang="en-US" sz="2400" i="1" baseline="30000" dirty="0">
                <a:ea typeface="ＭＳ Ｐゴシック" panose="020B0600070205080204" pitchFamily="34" charset="-128"/>
              </a:rPr>
              <a:t>x-</a:t>
            </a:r>
            <a:r>
              <a:rPr lang="en-US" altLang="en-US" sz="2400" i="1" baseline="300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)     </a:t>
            </a:r>
            <a:r>
              <a:rPr lang="en-US" altLang="en-US" sz="24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 &lt;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lvl="1" algn="ctr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and</a:t>
            </a:r>
            <a:endParaRPr lang="en-US" altLang="en-US" sz="2400" i="1" dirty="0">
              <a:ea typeface="ＭＳ Ｐゴシック" panose="020B0600070205080204" pitchFamily="34" charset="-128"/>
            </a:endParaRPr>
          </a:p>
          <a:p>
            <a:pPr lvl="1" algn="ctr" eaLnBrk="1" hangingPunct="1">
              <a:buFontTx/>
              <a:buNone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= 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o</a:t>
            </a:r>
            <a:r>
              <a:rPr lang="en-US" altLang="en-US" sz="2400" dirty="0">
                <a:ea typeface="ＭＳ Ｐゴシック" panose="020B0600070205080204" pitchFamily="34" charset="-128"/>
              </a:rPr>
              <a:t>/2)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e 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-</a:t>
            </a:r>
            <a:r>
              <a:rPr lang="en-US" altLang="en-US" sz="2400" baseline="30000" dirty="0">
                <a:latin typeface="Symbol" pitchFamily="2" charset="2"/>
                <a:ea typeface="ＭＳ Ｐゴシック" panose="020B0600070205080204" pitchFamily="34" charset="-128"/>
              </a:rPr>
              <a:t> 𝛾</a:t>
            </a:r>
            <a:r>
              <a:rPr lang="en-US" altLang="en-US" sz="2400" i="1" baseline="30000" dirty="0">
                <a:ea typeface="ＭＳ Ｐゴシック" panose="020B0600070205080204" pitchFamily="34" charset="-128"/>
              </a:rPr>
              <a:t>(x-</a:t>
            </a:r>
            <a:r>
              <a:rPr lang="en-US" altLang="en-US" sz="2400" i="1" baseline="300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dirty="0">
                <a:ea typeface="ＭＳ Ｐゴシック" panose="020B0600070205080204" pitchFamily="34" charset="-128"/>
              </a:rPr>
              <a:t>	  for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 &gt;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endParaRPr lang="en-US" altLang="en-US" sz="2400" i="1" dirty="0">
              <a:ea typeface="ＭＳ Ｐゴシック" panose="020B0600070205080204" pitchFamily="34" charset="-128"/>
            </a:endParaRPr>
          </a:p>
          <a:p>
            <a:pPr lvl="1" algn="ctr" eaLnBrk="1" hangingPunct="1">
              <a:buFontTx/>
              <a:buNone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=</a:t>
            </a:r>
            <a:r>
              <a:rPr lang="en-US" altLang="en-US" sz="2400" dirty="0">
                <a:ea typeface="ＭＳ Ｐゴシック" panose="020B0600070205080204" pitchFamily="34" charset="-128"/>
              </a:rPr>
              <a:t>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–I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o</a:t>
            </a:r>
            <a:r>
              <a:rPr lang="en-US" altLang="en-US" sz="2400" dirty="0">
                <a:ea typeface="ＭＳ Ｐゴシック" panose="020B0600070205080204" pitchFamily="34" charset="-128"/>
              </a:rPr>
              <a:t>/2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)e </a:t>
            </a:r>
            <a:r>
              <a:rPr lang="en-US" altLang="en-US" sz="2400" baseline="30000" dirty="0">
                <a:latin typeface="Symbol" pitchFamily="2" charset="2"/>
                <a:ea typeface="ＭＳ Ｐゴシック" panose="020B0600070205080204" pitchFamily="34" charset="-128"/>
              </a:rPr>
              <a:t>𝛾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baseline="30000" dirty="0">
                <a:ea typeface="ＭＳ Ｐゴシック" panose="020B0600070205080204" pitchFamily="34" charset="-128"/>
              </a:rPr>
              <a:t>x-</a:t>
            </a:r>
            <a:r>
              <a:rPr lang="en-US" altLang="en-US" sz="2400" i="1" baseline="300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dirty="0">
                <a:ea typeface="ＭＳ Ｐゴシック" panose="020B0600070205080204" pitchFamily="34" charset="-128"/>
              </a:rPr>
              <a:t>	  for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 &lt;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59395" name="Group 9">
            <a:extLst>
              <a:ext uri="{FF2B5EF4-FFF2-40B4-BE49-F238E27FC236}">
                <a16:creationId xmlns:a16="http://schemas.microsoft.com/office/drawing/2014/main" id="{089A8578-D5BB-A841-91A5-74576112DC38}"/>
              </a:ext>
            </a:extLst>
          </p:cNvPr>
          <p:cNvGrpSpPr>
            <a:grpSpLocks/>
          </p:cNvGrpSpPr>
          <p:nvPr/>
        </p:nvGrpSpPr>
        <p:grpSpPr bwMode="auto">
          <a:xfrm>
            <a:off x="5248275" y="1220788"/>
            <a:ext cx="3429000" cy="1150937"/>
            <a:chOff x="1338" y="1933"/>
            <a:chExt cx="2160" cy="725"/>
          </a:xfrm>
        </p:grpSpPr>
        <p:sp>
          <p:nvSpPr>
            <p:cNvPr id="67589" name="AutoShape 10">
              <a:extLst>
                <a:ext uri="{FF2B5EF4-FFF2-40B4-BE49-F238E27FC236}">
                  <a16:creationId xmlns:a16="http://schemas.microsoft.com/office/drawing/2014/main" id="{67E021E2-C9C8-2149-84CB-0FA44BB78E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8" y="1933"/>
              <a:ext cx="2160" cy="7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59397" name="Rectangle 11">
              <a:extLst>
                <a:ext uri="{FF2B5EF4-FFF2-40B4-BE49-F238E27FC236}">
                  <a16:creationId xmlns:a16="http://schemas.microsoft.com/office/drawing/2014/main" id="{39EE512C-99E4-F24E-8CE7-328864C41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" y="2476"/>
              <a:ext cx="1683" cy="7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398" name="Freeform 12">
              <a:extLst>
                <a:ext uri="{FF2B5EF4-FFF2-40B4-BE49-F238E27FC236}">
                  <a16:creationId xmlns:a16="http://schemas.microsoft.com/office/drawing/2014/main" id="{C831BBF0-BA59-C14D-8672-6134377E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472"/>
              <a:ext cx="1673" cy="7"/>
            </a:xfrm>
            <a:custGeom>
              <a:avLst/>
              <a:gdLst>
                <a:gd name="T0" fmla="*/ 4 w 1673"/>
                <a:gd name="T1" fmla="*/ 0 h 7"/>
                <a:gd name="T2" fmla="*/ 2 w 1673"/>
                <a:gd name="T3" fmla="*/ 0 h 7"/>
                <a:gd name="T4" fmla="*/ 2 w 1673"/>
                <a:gd name="T5" fmla="*/ 1 h 7"/>
                <a:gd name="T6" fmla="*/ 0 w 1673"/>
                <a:gd name="T7" fmla="*/ 1 h 7"/>
                <a:gd name="T8" fmla="*/ 0 w 1673"/>
                <a:gd name="T9" fmla="*/ 4 h 7"/>
                <a:gd name="T10" fmla="*/ 2 w 1673"/>
                <a:gd name="T11" fmla="*/ 4 h 7"/>
                <a:gd name="T12" fmla="*/ 2 w 1673"/>
                <a:gd name="T13" fmla="*/ 5 h 7"/>
                <a:gd name="T14" fmla="*/ 3 w 1673"/>
                <a:gd name="T15" fmla="*/ 5 h 7"/>
                <a:gd name="T16" fmla="*/ 3 w 1673"/>
                <a:gd name="T17" fmla="*/ 7 h 7"/>
                <a:gd name="T18" fmla="*/ 1671 w 1673"/>
                <a:gd name="T19" fmla="*/ 7 h 7"/>
                <a:gd name="T20" fmla="*/ 1671 w 1673"/>
                <a:gd name="T21" fmla="*/ 5 h 7"/>
                <a:gd name="T22" fmla="*/ 1672 w 1673"/>
                <a:gd name="T23" fmla="*/ 5 h 7"/>
                <a:gd name="T24" fmla="*/ 1672 w 1673"/>
                <a:gd name="T25" fmla="*/ 4 h 7"/>
                <a:gd name="T26" fmla="*/ 1673 w 1673"/>
                <a:gd name="T27" fmla="*/ 4 h 7"/>
                <a:gd name="T28" fmla="*/ 1673 w 1673"/>
                <a:gd name="T29" fmla="*/ 1 h 7"/>
                <a:gd name="T30" fmla="*/ 1672 w 1673"/>
                <a:gd name="T31" fmla="*/ 1 h 7"/>
                <a:gd name="T32" fmla="*/ 1672 w 1673"/>
                <a:gd name="T33" fmla="*/ 0 h 7"/>
                <a:gd name="T34" fmla="*/ 1669 w 1673"/>
                <a:gd name="T35" fmla="*/ 0 h 7"/>
                <a:gd name="T36" fmla="*/ 4 w 1673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73"/>
                <a:gd name="T58" fmla="*/ 0 h 7"/>
                <a:gd name="T59" fmla="*/ 1673 w 1673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73" h="7">
                  <a:moveTo>
                    <a:pt x="4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1671" y="7"/>
                  </a:lnTo>
                  <a:lnTo>
                    <a:pt x="1671" y="5"/>
                  </a:lnTo>
                  <a:lnTo>
                    <a:pt x="1672" y="5"/>
                  </a:lnTo>
                  <a:lnTo>
                    <a:pt x="1672" y="4"/>
                  </a:lnTo>
                  <a:lnTo>
                    <a:pt x="1673" y="4"/>
                  </a:lnTo>
                  <a:lnTo>
                    <a:pt x="1673" y="1"/>
                  </a:lnTo>
                  <a:lnTo>
                    <a:pt x="1672" y="1"/>
                  </a:lnTo>
                  <a:lnTo>
                    <a:pt x="1672" y="0"/>
                  </a:lnTo>
                  <a:lnTo>
                    <a:pt x="166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399" name="Freeform 13">
              <a:extLst>
                <a:ext uri="{FF2B5EF4-FFF2-40B4-BE49-F238E27FC236}">
                  <a16:creationId xmlns:a16="http://schemas.microsoft.com/office/drawing/2014/main" id="{AFC33260-8850-B64F-B603-424924367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" y="2472"/>
              <a:ext cx="228" cy="1"/>
            </a:xfrm>
            <a:custGeom>
              <a:avLst/>
              <a:gdLst>
                <a:gd name="T0" fmla="*/ 0 w 228"/>
                <a:gd name="T1" fmla="*/ 0 h 1"/>
                <a:gd name="T2" fmla="*/ 226 w 228"/>
                <a:gd name="T3" fmla="*/ 0 h 1"/>
                <a:gd name="T4" fmla="*/ 228 w 228"/>
                <a:gd name="T5" fmla="*/ 0 h 1"/>
                <a:gd name="T6" fmla="*/ 0 60000 65536"/>
                <a:gd name="T7" fmla="*/ 0 60000 65536"/>
                <a:gd name="T8" fmla="*/ 0 60000 65536"/>
                <a:gd name="T9" fmla="*/ 0 w 228"/>
                <a:gd name="T10" fmla="*/ 0 h 1"/>
                <a:gd name="T11" fmla="*/ 228 w 22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1">
                  <a:moveTo>
                    <a:pt x="0" y="0"/>
                  </a:moveTo>
                  <a:lnTo>
                    <a:pt x="226" y="0"/>
                  </a:lnTo>
                  <a:lnTo>
                    <a:pt x="22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00" name="Freeform 14">
              <a:extLst>
                <a:ext uri="{FF2B5EF4-FFF2-40B4-BE49-F238E27FC236}">
                  <a16:creationId xmlns:a16="http://schemas.microsoft.com/office/drawing/2014/main" id="{644B2448-4220-8247-AC8C-784FBBACE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453"/>
              <a:ext cx="37" cy="38"/>
            </a:xfrm>
            <a:custGeom>
              <a:avLst/>
              <a:gdLst>
                <a:gd name="T0" fmla="*/ 0 w 37"/>
                <a:gd name="T1" fmla="*/ 0 h 38"/>
                <a:gd name="T2" fmla="*/ 37 w 37"/>
                <a:gd name="T3" fmla="*/ 19 h 38"/>
                <a:gd name="T4" fmla="*/ 0 w 37"/>
                <a:gd name="T5" fmla="*/ 38 h 38"/>
                <a:gd name="T6" fmla="*/ 20 w 37"/>
                <a:gd name="T7" fmla="*/ 19 h 38"/>
                <a:gd name="T8" fmla="*/ 0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0" y="0"/>
                  </a:moveTo>
                  <a:lnTo>
                    <a:pt x="37" y="19"/>
                  </a:lnTo>
                  <a:lnTo>
                    <a:pt x="0" y="38"/>
                  </a:lnTo>
                  <a:lnTo>
                    <a:pt x="2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01" name="Rectangle 15">
              <a:extLst>
                <a:ext uri="{FF2B5EF4-FFF2-40B4-BE49-F238E27FC236}">
                  <a16:creationId xmlns:a16="http://schemas.microsoft.com/office/drawing/2014/main" id="{E8FA2158-3345-6C40-9E8E-0B415DA37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2426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x</a:t>
              </a: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2" name="Freeform 16">
              <a:extLst>
                <a:ext uri="{FF2B5EF4-FFF2-40B4-BE49-F238E27FC236}">
                  <a16:creationId xmlns:a16="http://schemas.microsoft.com/office/drawing/2014/main" id="{9276B383-5224-3C4E-8CF8-8791E268D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146"/>
              <a:ext cx="1133" cy="49"/>
            </a:xfrm>
            <a:custGeom>
              <a:avLst/>
              <a:gdLst>
                <a:gd name="T0" fmla="*/ 39 w 1133"/>
                <a:gd name="T1" fmla="*/ 0 h 49"/>
                <a:gd name="T2" fmla="*/ 31 w 1133"/>
                <a:gd name="T3" fmla="*/ 1 h 49"/>
                <a:gd name="T4" fmla="*/ 26 w 1133"/>
                <a:gd name="T5" fmla="*/ 2 h 49"/>
                <a:gd name="T6" fmla="*/ 21 w 1133"/>
                <a:gd name="T7" fmla="*/ 4 h 49"/>
                <a:gd name="T8" fmla="*/ 18 w 1133"/>
                <a:gd name="T9" fmla="*/ 5 h 49"/>
                <a:gd name="T10" fmla="*/ 14 w 1133"/>
                <a:gd name="T11" fmla="*/ 6 h 49"/>
                <a:gd name="T12" fmla="*/ 13 w 1133"/>
                <a:gd name="T13" fmla="*/ 8 h 49"/>
                <a:gd name="T14" fmla="*/ 10 w 1133"/>
                <a:gd name="T15" fmla="*/ 9 h 49"/>
                <a:gd name="T16" fmla="*/ 9 w 1133"/>
                <a:gd name="T17" fmla="*/ 10 h 49"/>
                <a:gd name="T18" fmla="*/ 4 w 1133"/>
                <a:gd name="T19" fmla="*/ 13 h 49"/>
                <a:gd name="T20" fmla="*/ 3 w 1133"/>
                <a:gd name="T21" fmla="*/ 16 h 49"/>
                <a:gd name="T22" fmla="*/ 2 w 1133"/>
                <a:gd name="T23" fmla="*/ 17 h 49"/>
                <a:gd name="T24" fmla="*/ 0 w 1133"/>
                <a:gd name="T25" fmla="*/ 20 h 49"/>
                <a:gd name="T26" fmla="*/ 0 w 1133"/>
                <a:gd name="T27" fmla="*/ 29 h 49"/>
                <a:gd name="T28" fmla="*/ 2 w 1133"/>
                <a:gd name="T29" fmla="*/ 32 h 49"/>
                <a:gd name="T30" fmla="*/ 3 w 1133"/>
                <a:gd name="T31" fmla="*/ 33 h 49"/>
                <a:gd name="T32" fmla="*/ 4 w 1133"/>
                <a:gd name="T33" fmla="*/ 36 h 49"/>
                <a:gd name="T34" fmla="*/ 9 w 1133"/>
                <a:gd name="T35" fmla="*/ 39 h 49"/>
                <a:gd name="T36" fmla="*/ 10 w 1133"/>
                <a:gd name="T37" fmla="*/ 40 h 49"/>
                <a:gd name="T38" fmla="*/ 13 w 1133"/>
                <a:gd name="T39" fmla="*/ 41 h 49"/>
                <a:gd name="T40" fmla="*/ 14 w 1133"/>
                <a:gd name="T41" fmla="*/ 43 h 49"/>
                <a:gd name="T42" fmla="*/ 18 w 1133"/>
                <a:gd name="T43" fmla="*/ 44 h 49"/>
                <a:gd name="T44" fmla="*/ 21 w 1133"/>
                <a:gd name="T45" fmla="*/ 45 h 49"/>
                <a:gd name="T46" fmla="*/ 26 w 1133"/>
                <a:gd name="T47" fmla="*/ 47 h 49"/>
                <a:gd name="T48" fmla="*/ 31 w 1133"/>
                <a:gd name="T49" fmla="*/ 48 h 49"/>
                <a:gd name="T50" fmla="*/ 39 w 1133"/>
                <a:gd name="T51" fmla="*/ 49 h 49"/>
                <a:gd name="T52" fmla="*/ 1094 w 1133"/>
                <a:gd name="T53" fmla="*/ 49 h 49"/>
                <a:gd name="T54" fmla="*/ 1102 w 1133"/>
                <a:gd name="T55" fmla="*/ 48 h 49"/>
                <a:gd name="T56" fmla="*/ 1107 w 1133"/>
                <a:gd name="T57" fmla="*/ 47 h 49"/>
                <a:gd name="T58" fmla="*/ 1113 w 1133"/>
                <a:gd name="T59" fmla="*/ 45 h 49"/>
                <a:gd name="T60" fmla="*/ 1115 w 1133"/>
                <a:gd name="T61" fmla="*/ 44 h 49"/>
                <a:gd name="T62" fmla="*/ 1119 w 1133"/>
                <a:gd name="T63" fmla="*/ 43 h 49"/>
                <a:gd name="T64" fmla="*/ 1121 w 1133"/>
                <a:gd name="T65" fmla="*/ 41 h 49"/>
                <a:gd name="T66" fmla="*/ 1123 w 1133"/>
                <a:gd name="T67" fmla="*/ 40 h 49"/>
                <a:gd name="T68" fmla="*/ 1125 w 1133"/>
                <a:gd name="T69" fmla="*/ 39 h 49"/>
                <a:gd name="T70" fmla="*/ 1129 w 1133"/>
                <a:gd name="T71" fmla="*/ 36 h 49"/>
                <a:gd name="T72" fmla="*/ 1130 w 1133"/>
                <a:gd name="T73" fmla="*/ 33 h 49"/>
                <a:gd name="T74" fmla="*/ 1131 w 1133"/>
                <a:gd name="T75" fmla="*/ 32 h 49"/>
                <a:gd name="T76" fmla="*/ 1133 w 1133"/>
                <a:gd name="T77" fmla="*/ 29 h 49"/>
                <a:gd name="T78" fmla="*/ 1133 w 1133"/>
                <a:gd name="T79" fmla="*/ 20 h 49"/>
                <a:gd name="T80" fmla="*/ 1131 w 1133"/>
                <a:gd name="T81" fmla="*/ 17 h 49"/>
                <a:gd name="T82" fmla="*/ 1130 w 1133"/>
                <a:gd name="T83" fmla="*/ 16 h 49"/>
                <a:gd name="T84" fmla="*/ 1129 w 1133"/>
                <a:gd name="T85" fmla="*/ 13 h 49"/>
                <a:gd name="T86" fmla="*/ 1125 w 1133"/>
                <a:gd name="T87" fmla="*/ 10 h 49"/>
                <a:gd name="T88" fmla="*/ 1123 w 1133"/>
                <a:gd name="T89" fmla="*/ 9 h 49"/>
                <a:gd name="T90" fmla="*/ 1121 w 1133"/>
                <a:gd name="T91" fmla="*/ 8 h 49"/>
                <a:gd name="T92" fmla="*/ 1119 w 1133"/>
                <a:gd name="T93" fmla="*/ 6 h 49"/>
                <a:gd name="T94" fmla="*/ 1115 w 1133"/>
                <a:gd name="T95" fmla="*/ 5 h 49"/>
                <a:gd name="T96" fmla="*/ 1113 w 1133"/>
                <a:gd name="T97" fmla="*/ 4 h 49"/>
                <a:gd name="T98" fmla="*/ 1107 w 1133"/>
                <a:gd name="T99" fmla="*/ 2 h 49"/>
                <a:gd name="T100" fmla="*/ 1102 w 1133"/>
                <a:gd name="T101" fmla="*/ 1 h 49"/>
                <a:gd name="T102" fmla="*/ 1094 w 1133"/>
                <a:gd name="T103" fmla="*/ 0 h 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49"/>
                <a:gd name="T158" fmla="*/ 1133 w 1133"/>
                <a:gd name="T159" fmla="*/ 49 h 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49">
                  <a:moveTo>
                    <a:pt x="50" y="0"/>
                  </a:moveTo>
                  <a:lnTo>
                    <a:pt x="39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5" y="45"/>
                  </a:lnTo>
                  <a:lnTo>
                    <a:pt x="26" y="47"/>
                  </a:lnTo>
                  <a:lnTo>
                    <a:pt x="30" y="47"/>
                  </a:lnTo>
                  <a:lnTo>
                    <a:pt x="31" y="48"/>
                  </a:lnTo>
                  <a:lnTo>
                    <a:pt x="38" y="48"/>
                  </a:lnTo>
                  <a:lnTo>
                    <a:pt x="39" y="49"/>
                  </a:lnTo>
                  <a:lnTo>
                    <a:pt x="50" y="49"/>
                  </a:lnTo>
                  <a:lnTo>
                    <a:pt x="1094" y="49"/>
                  </a:lnTo>
                  <a:lnTo>
                    <a:pt x="1095" y="48"/>
                  </a:lnTo>
                  <a:lnTo>
                    <a:pt x="1102" y="48"/>
                  </a:lnTo>
                  <a:lnTo>
                    <a:pt x="1103" y="47"/>
                  </a:lnTo>
                  <a:lnTo>
                    <a:pt x="1107" y="47"/>
                  </a:lnTo>
                  <a:lnTo>
                    <a:pt x="1109" y="45"/>
                  </a:lnTo>
                  <a:lnTo>
                    <a:pt x="1113" y="45"/>
                  </a:lnTo>
                  <a:lnTo>
                    <a:pt x="1113" y="44"/>
                  </a:lnTo>
                  <a:lnTo>
                    <a:pt x="1115" y="44"/>
                  </a:lnTo>
                  <a:lnTo>
                    <a:pt x="1117" y="43"/>
                  </a:lnTo>
                  <a:lnTo>
                    <a:pt x="1119" y="43"/>
                  </a:lnTo>
                  <a:lnTo>
                    <a:pt x="1119" y="41"/>
                  </a:lnTo>
                  <a:lnTo>
                    <a:pt x="1121" y="41"/>
                  </a:lnTo>
                  <a:lnTo>
                    <a:pt x="1122" y="40"/>
                  </a:lnTo>
                  <a:lnTo>
                    <a:pt x="1123" y="40"/>
                  </a:lnTo>
                  <a:lnTo>
                    <a:pt x="1123" y="39"/>
                  </a:lnTo>
                  <a:lnTo>
                    <a:pt x="1125" y="39"/>
                  </a:lnTo>
                  <a:lnTo>
                    <a:pt x="1127" y="36"/>
                  </a:lnTo>
                  <a:lnTo>
                    <a:pt x="1129" y="36"/>
                  </a:lnTo>
                  <a:lnTo>
                    <a:pt x="1129" y="35"/>
                  </a:lnTo>
                  <a:lnTo>
                    <a:pt x="1130" y="33"/>
                  </a:lnTo>
                  <a:lnTo>
                    <a:pt x="1130" y="32"/>
                  </a:lnTo>
                  <a:lnTo>
                    <a:pt x="1131" y="32"/>
                  </a:lnTo>
                  <a:lnTo>
                    <a:pt x="1131" y="29"/>
                  </a:lnTo>
                  <a:lnTo>
                    <a:pt x="1133" y="29"/>
                  </a:lnTo>
                  <a:lnTo>
                    <a:pt x="1133" y="25"/>
                  </a:lnTo>
                  <a:lnTo>
                    <a:pt x="1133" y="20"/>
                  </a:lnTo>
                  <a:lnTo>
                    <a:pt x="1131" y="20"/>
                  </a:lnTo>
                  <a:lnTo>
                    <a:pt x="1131" y="17"/>
                  </a:lnTo>
                  <a:lnTo>
                    <a:pt x="1130" y="17"/>
                  </a:lnTo>
                  <a:lnTo>
                    <a:pt x="1130" y="16"/>
                  </a:lnTo>
                  <a:lnTo>
                    <a:pt x="1129" y="14"/>
                  </a:lnTo>
                  <a:lnTo>
                    <a:pt x="1129" y="13"/>
                  </a:lnTo>
                  <a:lnTo>
                    <a:pt x="1127" y="13"/>
                  </a:lnTo>
                  <a:lnTo>
                    <a:pt x="1125" y="10"/>
                  </a:lnTo>
                  <a:lnTo>
                    <a:pt x="1123" y="10"/>
                  </a:lnTo>
                  <a:lnTo>
                    <a:pt x="1123" y="9"/>
                  </a:lnTo>
                  <a:lnTo>
                    <a:pt x="1122" y="9"/>
                  </a:lnTo>
                  <a:lnTo>
                    <a:pt x="1121" y="8"/>
                  </a:lnTo>
                  <a:lnTo>
                    <a:pt x="1119" y="8"/>
                  </a:lnTo>
                  <a:lnTo>
                    <a:pt x="1119" y="6"/>
                  </a:lnTo>
                  <a:lnTo>
                    <a:pt x="1117" y="6"/>
                  </a:lnTo>
                  <a:lnTo>
                    <a:pt x="1115" y="5"/>
                  </a:lnTo>
                  <a:lnTo>
                    <a:pt x="1113" y="5"/>
                  </a:lnTo>
                  <a:lnTo>
                    <a:pt x="1113" y="4"/>
                  </a:lnTo>
                  <a:lnTo>
                    <a:pt x="1109" y="4"/>
                  </a:lnTo>
                  <a:lnTo>
                    <a:pt x="1107" y="2"/>
                  </a:lnTo>
                  <a:lnTo>
                    <a:pt x="1103" y="2"/>
                  </a:lnTo>
                  <a:lnTo>
                    <a:pt x="1102" y="1"/>
                  </a:lnTo>
                  <a:lnTo>
                    <a:pt x="1095" y="1"/>
                  </a:lnTo>
                  <a:lnTo>
                    <a:pt x="109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03" name="Freeform 17">
              <a:extLst>
                <a:ext uri="{FF2B5EF4-FFF2-40B4-BE49-F238E27FC236}">
                  <a16:creationId xmlns:a16="http://schemas.microsoft.com/office/drawing/2014/main" id="{032EB01C-FC67-9E40-BDE0-861BEBEA3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2143"/>
              <a:ext cx="1136" cy="55"/>
            </a:xfrm>
            <a:custGeom>
              <a:avLst/>
              <a:gdLst>
                <a:gd name="T0" fmla="*/ 32 w 1136"/>
                <a:gd name="T1" fmla="*/ 3 h 55"/>
                <a:gd name="T2" fmla="*/ 20 w 1136"/>
                <a:gd name="T3" fmla="*/ 5 h 55"/>
                <a:gd name="T4" fmla="*/ 15 w 1136"/>
                <a:gd name="T5" fmla="*/ 7 h 55"/>
                <a:gd name="T6" fmla="*/ 13 w 1136"/>
                <a:gd name="T7" fmla="*/ 8 h 55"/>
                <a:gd name="T8" fmla="*/ 9 w 1136"/>
                <a:gd name="T9" fmla="*/ 13 h 55"/>
                <a:gd name="T10" fmla="*/ 5 w 1136"/>
                <a:gd name="T11" fmla="*/ 13 h 55"/>
                <a:gd name="T12" fmla="*/ 2 w 1136"/>
                <a:gd name="T13" fmla="*/ 20 h 55"/>
                <a:gd name="T14" fmla="*/ 1 w 1136"/>
                <a:gd name="T15" fmla="*/ 23 h 55"/>
                <a:gd name="T16" fmla="*/ 0 w 1136"/>
                <a:gd name="T17" fmla="*/ 34 h 55"/>
                <a:gd name="T18" fmla="*/ 1 w 1136"/>
                <a:gd name="T19" fmla="*/ 36 h 55"/>
                <a:gd name="T20" fmla="*/ 2 w 1136"/>
                <a:gd name="T21" fmla="*/ 38 h 55"/>
                <a:gd name="T22" fmla="*/ 6 w 1136"/>
                <a:gd name="T23" fmla="*/ 42 h 55"/>
                <a:gd name="T24" fmla="*/ 9 w 1136"/>
                <a:gd name="T25" fmla="*/ 44 h 55"/>
                <a:gd name="T26" fmla="*/ 16 w 1136"/>
                <a:gd name="T27" fmla="*/ 47 h 55"/>
                <a:gd name="T28" fmla="*/ 19 w 1136"/>
                <a:gd name="T29" fmla="*/ 48 h 55"/>
                <a:gd name="T30" fmla="*/ 21 w 1136"/>
                <a:gd name="T31" fmla="*/ 50 h 55"/>
                <a:gd name="T32" fmla="*/ 32 w 1136"/>
                <a:gd name="T33" fmla="*/ 54 h 55"/>
                <a:gd name="T34" fmla="*/ 1105 w 1136"/>
                <a:gd name="T35" fmla="*/ 54 h 55"/>
                <a:gd name="T36" fmla="*/ 1116 w 1136"/>
                <a:gd name="T37" fmla="*/ 50 h 55"/>
                <a:gd name="T38" fmla="*/ 1119 w 1136"/>
                <a:gd name="T39" fmla="*/ 48 h 55"/>
                <a:gd name="T40" fmla="*/ 1121 w 1136"/>
                <a:gd name="T41" fmla="*/ 47 h 55"/>
                <a:gd name="T42" fmla="*/ 1128 w 1136"/>
                <a:gd name="T43" fmla="*/ 44 h 55"/>
                <a:gd name="T44" fmla="*/ 1131 w 1136"/>
                <a:gd name="T45" fmla="*/ 42 h 55"/>
                <a:gd name="T46" fmla="*/ 1135 w 1136"/>
                <a:gd name="T47" fmla="*/ 38 h 55"/>
                <a:gd name="T48" fmla="*/ 1136 w 1136"/>
                <a:gd name="T49" fmla="*/ 36 h 55"/>
                <a:gd name="T50" fmla="*/ 1131 w 1136"/>
                <a:gd name="T51" fmla="*/ 32 h 55"/>
                <a:gd name="T52" fmla="*/ 1129 w 1136"/>
                <a:gd name="T53" fmla="*/ 35 h 55"/>
                <a:gd name="T54" fmla="*/ 1128 w 1136"/>
                <a:gd name="T55" fmla="*/ 35 h 55"/>
                <a:gd name="T56" fmla="*/ 1127 w 1136"/>
                <a:gd name="T57" fmla="*/ 36 h 55"/>
                <a:gd name="T58" fmla="*/ 1121 w 1136"/>
                <a:gd name="T59" fmla="*/ 43 h 55"/>
                <a:gd name="T60" fmla="*/ 1119 w 1136"/>
                <a:gd name="T61" fmla="*/ 42 h 55"/>
                <a:gd name="T62" fmla="*/ 1116 w 1136"/>
                <a:gd name="T63" fmla="*/ 43 h 55"/>
                <a:gd name="T64" fmla="*/ 1115 w 1136"/>
                <a:gd name="T65" fmla="*/ 44 h 55"/>
                <a:gd name="T66" fmla="*/ 1094 w 1136"/>
                <a:gd name="T67" fmla="*/ 47 h 55"/>
                <a:gd name="T68" fmla="*/ 35 w 1136"/>
                <a:gd name="T69" fmla="*/ 46 h 55"/>
                <a:gd name="T70" fmla="*/ 27 w 1136"/>
                <a:gd name="T71" fmla="*/ 44 h 55"/>
                <a:gd name="T72" fmla="*/ 16 w 1136"/>
                <a:gd name="T73" fmla="*/ 42 h 55"/>
                <a:gd name="T74" fmla="*/ 16 w 1136"/>
                <a:gd name="T75" fmla="*/ 40 h 55"/>
                <a:gd name="T76" fmla="*/ 15 w 1136"/>
                <a:gd name="T77" fmla="*/ 39 h 55"/>
                <a:gd name="T78" fmla="*/ 6 w 1136"/>
                <a:gd name="T79" fmla="*/ 35 h 55"/>
                <a:gd name="T80" fmla="*/ 8 w 1136"/>
                <a:gd name="T81" fmla="*/ 32 h 55"/>
                <a:gd name="T82" fmla="*/ 6 w 1136"/>
                <a:gd name="T83" fmla="*/ 30 h 55"/>
                <a:gd name="T84" fmla="*/ 2 w 1136"/>
                <a:gd name="T85" fmla="*/ 27 h 55"/>
                <a:gd name="T86" fmla="*/ 4 w 1136"/>
                <a:gd name="T87" fmla="*/ 24 h 55"/>
                <a:gd name="T88" fmla="*/ 11 w 1136"/>
                <a:gd name="T89" fmla="*/ 20 h 55"/>
                <a:gd name="T90" fmla="*/ 12 w 1136"/>
                <a:gd name="T91" fmla="*/ 17 h 55"/>
                <a:gd name="T92" fmla="*/ 12 w 1136"/>
                <a:gd name="T93" fmla="*/ 16 h 55"/>
                <a:gd name="T94" fmla="*/ 20 w 1136"/>
                <a:gd name="T95" fmla="*/ 13 h 55"/>
                <a:gd name="T96" fmla="*/ 25 w 1136"/>
                <a:gd name="T97" fmla="*/ 12 h 55"/>
                <a:gd name="T98" fmla="*/ 29 w 1136"/>
                <a:gd name="T99" fmla="*/ 11 h 55"/>
                <a:gd name="T100" fmla="*/ 43 w 1136"/>
                <a:gd name="T101" fmla="*/ 7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6"/>
                <a:gd name="T154" fmla="*/ 0 h 55"/>
                <a:gd name="T155" fmla="*/ 1136 w 1136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6" h="55">
                  <a:moveTo>
                    <a:pt x="52" y="0"/>
                  </a:moveTo>
                  <a:lnTo>
                    <a:pt x="40" y="0"/>
                  </a:lnTo>
                  <a:lnTo>
                    <a:pt x="40" y="1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5" y="38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6" y="47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0" y="47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1" y="51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40" y="54"/>
                  </a:lnTo>
                  <a:lnTo>
                    <a:pt x="40" y="55"/>
                  </a:lnTo>
                  <a:lnTo>
                    <a:pt x="1097" y="55"/>
                  </a:lnTo>
                  <a:lnTo>
                    <a:pt x="1097" y="54"/>
                  </a:lnTo>
                  <a:lnTo>
                    <a:pt x="1105" y="54"/>
                  </a:lnTo>
                  <a:lnTo>
                    <a:pt x="1105" y="52"/>
                  </a:lnTo>
                  <a:lnTo>
                    <a:pt x="1111" y="52"/>
                  </a:lnTo>
                  <a:lnTo>
                    <a:pt x="1111" y="51"/>
                  </a:lnTo>
                  <a:lnTo>
                    <a:pt x="1116" y="51"/>
                  </a:lnTo>
                  <a:lnTo>
                    <a:pt x="1116" y="50"/>
                  </a:lnTo>
                  <a:lnTo>
                    <a:pt x="1117" y="50"/>
                  </a:lnTo>
                  <a:lnTo>
                    <a:pt x="1117" y="47"/>
                  </a:lnTo>
                  <a:lnTo>
                    <a:pt x="1115" y="50"/>
                  </a:lnTo>
                  <a:lnTo>
                    <a:pt x="1119" y="50"/>
                  </a:lnTo>
                  <a:lnTo>
                    <a:pt x="1119" y="48"/>
                  </a:lnTo>
                  <a:lnTo>
                    <a:pt x="1123" y="48"/>
                  </a:lnTo>
                  <a:lnTo>
                    <a:pt x="1123" y="47"/>
                  </a:lnTo>
                  <a:lnTo>
                    <a:pt x="1124" y="47"/>
                  </a:lnTo>
                  <a:lnTo>
                    <a:pt x="1124" y="44"/>
                  </a:lnTo>
                  <a:lnTo>
                    <a:pt x="1121" y="47"/>
                  </a:lnTo>
                  <a:lnTo>
                    <a:pt x="1124" y="47"/>
                  </a:lnTo>
                  <a:lnTo>
                    <a:pt x="1124" y="46"/>
                  </a:lnTo>
                  <a:lnTo>
                    <a:pt x="1127" y="46"/>
                  </a:lnTo>
                  <a:lnTo>
                    <a:pt x="1127" y="44"/>
                  </a:lnTo>
                  <a:lnTo>
                    <a:pt x="1128" y="44"/>
                  </a:lnTo>
                  <a:lnTo>
                    <a:pt x="1128" y="42"/>
                  </a:lnTo>
                  <a:lnTo>
                    <a:pt x="1125" y="44"/>
                  </a:lnTo>
                  <a:lnTo>
                    <a:pt x="1128" y="44"/>
                  </a:lnTo>
                  <a:lnTo>
                    <a:pt x="1128" y="43"/>
                  </a:lnTo>
                  <a:lnTo>
                    <a:pt x="1131" y="42"/>
                  </a:lnTo>
                  <a:lnTo>
                    <a:pt x="1132" y="42"/>
                  </a:lnTo>
                  <a:lnTo>
                    <a:pt x="1132" y="40"/>
                  </a:lnTo>
                  <a:lnTo>
                    <a:pt x="1133" y="40"/>
                  </a:lnTo>
                  <a:lnTo>
                    <a:pt x="1133" y="38"/>
                  </a:lnTo>
                  <a:lnTo>
                    <a:pt x="1135" y="38"/>
                  </a:lnTo>
                  <a:lnTo>
                    <a:pt x="1135" y="35"/>
                  </a:lnTo>
                  <a:lnTo>
                    <a:pt x="1132" y="38"/>
                  </a:lnTo>
                  <a:lnTo>
                    <a:pt x="1135" y="38"/>
                  </a:lnTo>
                  <a:lnTo>
                    <a:pt x="1135" y="36"/>
                  </a:lnTo>
                  <a:lnTo>
                    <a:pt x="1136" y="36"/>
                  </a:lnTo>
                  <a:lnTo>
                    <a:pt x="1136" y="32"/>
                  </a:lnTo>
                  <a:lnTo>
                    <a:pt x="1133" y="35"/>
                  </a:lnTo>
                  <a:lnTo>
                    <a:pt x="1136" y="35"/>
                  </a:lnTo>
                  <a:lnTo>
                    <a:pt x="1136" y="34"/>
                  </a:lnTo>
                  <a:lnTo>
                    <a:pt x="1131" y="32"/>
                  </a:lnTo>
                  <a:lnTo>
                    <a:pt x="1135" y="28"/>
                  </a:lnTo>
                  <a:lnTo>
                    <a:pt x="1131" y="28"/>
                  </a:lnTo>
                  <a:lnTo>
                    <a:pt x="1131" y="30"/>
                  </a:lnTo>
                  <a:lnTo>
                    <a:pt x="1129" y="30"/>
                  </a:lnTo>
                  <a:lnTo>
                    <a:pt x="1129" y="35"/>
                  </a:lnTo>
                  <a:lnTo>
                    <a:pt x="1133" y="31"/>
                  </a:lnTo>
                  <a:lnTo>
                    <a:pt x="1129" y="31"/>
                  </a:lnTo>
                  <a:lnTo>
                    <a:pt x="1129" y="32"/>
                  </a:lnTo>
                  <a:lnTo>
                    <a:pt x="1128" y="32"/>
                  </a:lnTo>
                  <a:lnTo>
                    <a:pt x="1128" y="35"/>
                  </a:lnTo>
                  <a:lnTo>
                    <a:pt x="1127" y="35"/>
                  </a:lnTo>
                  <a:lnTo>
                    <a:pt x="1127" y="39"/>
                  </a:lnTo>
                  <a:lnTo>
                    <a:pt x="1131" y="35"/>
                  </a:lnTo>
                  <a:lnTo>
                    <a:pt x="1127" y="35"/>
                  </a:lnTo>
                  <a:lnTo>
                    <a:pt x="1127" y="36"/>
                  </a:lnTo>
                  <a:lnTo>
                    <a:pt x="1125" y="38"/>
                  </a:lnTo>
                  <a:lnTo>
                    <a:pt x="1123" y="38"/>
                  </a:lnTo>
                  <a:lnTo>
                    <a:pt x="1123" y="39"/>
                  </a:lnTo>
                  <a:lnTo>
                    <a:pt x="1121" y="39"/>
                  </a:lnTo>
                  <a:lnTo>
                    <a:pt x="1121" y="43"/>
                  </a:lnTo>
                  <a:lnTo>
                    <a:pt x="1125" y="39"/>
                  </a:lnTo>
                  <a:lnTo>
                    <a:pt x="1121" y="39"/>
                  </a:lnTo>
                  <a:lnTo>
                    <a:pt x="1121" y="40"/>
                  </a:lnTo>
                  <a:lnTo>
                    <a:pt x="1119" y="40"/>
                  </a:lnTo>
                  <a:lnTo>
                    <a:pt x="1119" y="42"/>
                  </a:lnTo>
                  <a:lnTo>
                    <a:pt x="1117" y="42"/>
                  </a:lnTo>
                  <a:lnTo>
                    <a:pt x="1117" y="46"/>
                  </a:lnTo>
                  <a:lnTo>
                    <a:pt x="1121" y="42"/>
                  </a:lnTo>
                  <a:lnTo>
                    <a:pt x="1116" y="42"/>
                  </a:lnTo>
                  <a:lnTo>
                    <a:pt x="1116" y="43"/>
                  </a:lnTo>
                  <a:lnTo>
                    <a:pt x="1112" y="43"/>
                  </a:lnTo>
                  <a:lnTo>
                    <a:pt x="1112" y="44"/>
                  </a:lnTo>
                  <a:lnTo>
                    <a:pt x="1111" y="44"/>
                  </a:lnTo>
                  <a:lnTo>
                    <a:pt x="1111" y="48"/>
                  </a:lnTo>
                  <a:lnTo>
                    <a:pt x="1115" y="44"/>
                  </a:lnTo>
                  <a:lnTo>
                    <a:pt x="1108" y="44"/>
                  </a:lnTo>
                  <a:lnTo>
                    <a:pt x="1108" y="46"/>
                  </a:lnTo>
                  <a:lnTo>
                    <a:pt x="1103" y="46"/>
                  </a:lnTo>
                  <a:lnTo>
                    <a:pt x="1103" y="47"/>
                  </a:lnTo>
                  <a:lnTo>
                    <a:pt x="1094" y="47"/>
                  </a:lnTo>
                  <a:lnTo>
                    <a:pt x="1094" y="48"/>
                  </a:lnTo>
                  <a:lnTo>
                    <a:pt x="43" y="48"/>
                  </a:lnTo>
                  <a:lnTo>
                    <a:pt x="43" y="47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27" y="48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2" y="39"/>
                  </a:lnTo>
                  <a:lnTo>
                    <a:pt x="16" y="4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1" y="36"/>
                  </a:lnTo>
                  <a:lnTo>
                    <a:pt x="11" y="35"/>
                  </a:lnTo>
                  <a:lnTo>
                    <a:pt x="6" y="35"/>
                  </a:lnTo>
                  <a:lnTo>
                    <a:pt x="11" y="39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4" y="31"/>
                  </a:lnTo>
                  <a:lnTo>
                    <a:pt x="8" y="35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6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7"/>
                  </a:lnTo>
                  <a:lnTo>
                    <a:pt x="23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52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04" name="Freeform 18">
              <a:extLst>
                <a:ext uri="{FF2B5EF4-FFF2-40B4-BE49-F238E27FC236}">
                  <a16:creationId xmlns:a16="http://schemas.microsoft.com/office/drawing/2014/main" id="{5AF89CA5-0F68-F749-BB72-D9471D3CB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143"/>
              <a:ext cx="1085" cy="34"/>
            </a:xfrm>
            <a:custGeom>
              <a:avLst/>
              <a:gdLst>
                <a:gd name="T0" fmla="*/ 1085 w 1085"/>
                <a:gd name="T1" fmla="*/ 34 h 34"/>
                <a:gd name="T2" fmla="*/ 1084 w 1085"/>
                <a:gd name="T3" fmla="*/ 22 h 34"/>
                <a:gd name="T4" fmla="*/ 1081 w 1085"/>
                <a:gd name="T5" fmla="*/ 20 h 34"/>
                <a:gd name="T6" fmla="*/ 1084 w 1085"/>
                <a:gd name="T7" fmla="*/ 19 h 34"/>
                <a:gd name="T8" fmla="*/ 1083 w 1085"/>
                <a:gd name="T9" fmla="*/ 17 h 34"/>
                <a:gd name="T10" fmla="*/ 1083 w 1085"/>
                <a:gd name="T11" fmla="*/ 20 h 34"/>
                <a:gd name="T12" fmla="*/ 1081 w 1085"/>
                <a:gd name="T13" fmla="*/ 17 h 34"/>
                <a:gd name="T14" fmla="*/ 1080 w 1085"/>
                <a:gd name="T15" fmla="*/ 15 h 34"/>
                <a:gd name="T16" fmla="*/ 1079 w 1085"/>
                <a:gd name="T17" fmla="*/ 13 h 34"/>
                <a:gd name="T18" fmla="*/ 1076 w 1085"/>
                <a:gd name="T19" fmla="*/ 11 h 34"/>
                <a:gd name="T20" fmla="*/ 1076 w 1085"/>
                <a:gd name="T21" fmla="*/ 13 h 34"/>
                <a:gd name="T22" fmla="*/ 1075 w 1085"/>
                <a:gd name="T23" fmla="*/ 11 h 34"/>
                <a:gd name="T24" fmla="*/ 1072 w 1085"/>
                <a:gd name="T25" fmla="*/ 9 h 34"/>
                <a:gd name="T26" fmla="*/ 1069 w 1085"/>
                <a:gd name="T27" fmla="*/ 8 h 34"/>
                <a:gd name="T28" fmla="*/ 1072 w 1085"/>
                <a:gd name="T29" fmla="*/ 8 h 34"/>
                <a:gd name="T30" fmla="*/ 1071 w 1085"/>
                <a:gd name="T31" fmla="*/ 7 h 34"/>
                <a:gd name="T32" fmla="*/ 1067 w 1085"/>
                <a:gd name="T33" fmla="*/ 5 h 34"/>
                <a:gd name="T34" fmla="*/ 1065 w 1085"/>
                <a:gd name="T35" fmla="*/ 8 h 34"/>
                <a:gd name="T36" fmla="*/ 1064 w 1085"/>
                <a:gd name="T37" fmla="*/ 5 h 34"/>
                <a:gd name="T38" fmla="*/ 1059 w 1085"/>
                <a:gd name="T39" fmla="*/ 4 h 34"/>
                <a:gd name="T40" fmla="*/ 1053 w 1085"/>
                <a:gd name="T41" fmla="*/ 3 h 34"/>
                <a:gd name="T42" fmla="*/ 1045 w 1085"/>
                <a:gd name="T43" fmla="*/ 1 h 34"/>
                <a:gd name="T44" fmla="*/ 1044 w 1085"/>
                <a:gd name="T45" fmla="*/ 0 h 34"/>
                <a:gd name="T46" fmla="*/ 0 w 1085"/>
                <a:gd name="T47" fmla="*/ 7 h 34"/>
                <a:gd name="T48" fmla="*/ 1042 w 1085"/>
                <a:gd name="T49" fmla="*/ 8 h 34"/>
                <a:gd name="T50" fmla="*/ 1051 w 1085"/>
                <a:gd name="T51" fmla="*/ 9 h 34"/>
                <a:gd name="T52" fmla="*/ 1056 w 1085"/>
                <a:gd name="T53" fmla="*/ 11 h 34"/>
                <a:gd name="T54" fmla="*/ 1059 w 1085"/>
                <a:gd name="T55" fmla="*/ 7 h 34"/>
                <a:gd name="T56" fmla="*/ 1060 w 1085"/>
                <a:gd name="T57" fmla="*/ 11 h 34"/>
                <a:gd name="T58" fmla="*/ 1064 w 1085"/>
                <a:gd name="T59" fmla="*/ 12 h 34"/>
                <a:gd name="T60" fmla="*/ 1069 w 1085"/>
                <a:gd name="T61" fmla="*/ 13 h 34"/>
                <a:gd name="T62" fmla="*/ 1065 w 1085"/>
                <a:gd name="T63" fmla="*/ 13 h 34"/>
                <a:gd name="T64" fmla="*/ 1067 w 1085"/>
                <a:gd name="T65" fmla="*/ 15 h 34"/>
                <a:gd name="T66" fmla="*/ 1069 w 1085"/>
                <a:gd name="T67" fmla="*/ 16 h 34"/>
                <a:gd name="T68" fmla="*/ 1069 w 1085"/>
                <a:gd name="T69" fmla="*/ 12 h 34"/>
                <a:gd name="T70" fmla="*/ 1071 w 1085"/>
                <a:gd name="T71" fmla="*/ 16 h 34"/>
                <a:gd name="T72" fmla="*/ 1073 w 1085"/>
                <a:gd name="T73" fmla="*/ 17 h 34"/>
                <a:gd name="T74" fmla="*/ 1075 w 1085"/>
                <a:gd name="T75" fmla="*/ 20 h 34"/>
                <a:gd name="T76" fmla="*/ 1075 w 1085"/>
                <a:gd name="T77" fmla="*/ 16 h 34"/>
                <a:gd name="T78" fmla="*/ 1076 w 1085"/>
                <a:gd name="T79" fmla="*/ 20 h 34"/>
                <a:gd name="T80" fmla="*/ 1077 w 1085"/>
                <a:gd name="T81" fmla="*/ 23 h 34"/>
                <a:gd name="T82" fmla="*/ 1081 w 1085"/>
                <a:gd name="T83" fmla="*/ 24 h 34"/>
                <a:gd name="T84" fmla="*/ 1077 w 1085"/>
                <a:gd name="T85" fmla="*/ 26 h 34"/>
                <a:gd name="T86" fmla="*/ 1079 w 1085"/>
                <a:gd name="T87" fmla="*/ 27 h 34"/>
                <a:gd name="T88" fmla="*/ 1079 w 1085"/>
                <a:gd name="T89" fmla="*/ 23 h 34"/>
                <a:gd name="T90" fmla="*/ 1084 w 1085"/>
                <a:gd name="T91" fmla="*/ 34 h 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85"/>
                <a:gd name="T139" fmla="*/ 0 h 34"/>
                <a:gd name="T140" fmla="*/ 1085 w 1085"/>
                <a:gd name="T141" fmla="*/ 34 h 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85" h="34">
                  <a:moveTo>
                    <a:pt x="1084" y="34"/>
                  </a:moveTo>
                  <a:lnTo>
                    <a:pt x="1085" y="34"/>
                  </a:lnTo>
                  <a:lnTo>
                    <a:pt x="1085" y="22"/>
                  </a:lnTo>
                  <a:lnTo>
                    <a:pt x="1084" y="22"/>
                  </a:lnTo>
                  <a:lnTo>
                    <a:pt x="1084" y="20"/>
                  </a:lnTo>
                  <a:lnTo>
                    <a:pt x="1081" y="20"/>
                  </a:lnTo>
                  <a:lnTo>
                    <a:pt x="1084" y="23"/>
                  </a:lnTo>
                  <a:lnTo>
                    <a:pt x="1084" y="19"/>
                  </a:lnTo>
                  <a:lnTo>
                    <a:pt x="1083" y="19"/>
                  </a:lnTo>
                  <a:lnTo>
                    <a:pt x="1083" y="17"/>
                  </a:lnTo>
                  <a:lnTo>
                    <a:pt x="1080" y="17"/>
                  </a:lnTo>
                  <a:lnTo>
                    <a:pt x="1083" y="20"/>
                  </a:lnTo>
                  <a:lnTo>
                    <a:pt x="1083" y="17"/>
                  </a:lnTo>
                  <a:lnTo>
                    <a:pt x="1081" y="17"/>
                  </a:lnTo>
                  <a:lnTo>
                    <a:pt x="1081" y="15"/>
                  </a:lnTo>
                  <a:lnTo>
                    <a:pt x="1080" y="15"/>
                  </a:lnTo>
                  <a:lnTo>
                    <a:pt x="1080" y="13"/>
                  </a:lnTo>
                  <a:lnTo>
                    <a:pt x="1079" y="13"/>
                  </a:lnTo>
                  <a:lnTo>
                    <a:pt x="1076" y="12"/>
                  </a:lnTo>
                  <a:lnTo>
                    <a:pt x="1076" y="11"/>
                  </a:lnTo>
                  <a:lnTo>
                    <a:pt x="1073" y="11"/>
                  </a:lnTo>
                  <a:lnTo>
                    <a:pt x="1076" y="13"/>
                  </a:lnTo>
                  <a:lnTo>
                    <a:pt x="1076" y="11"/>
                  </a:lnTo>
                  <a:lnTo>
                    <a:pt x="1075" y="11"/>
                  </a:lnTo>
                  <a:lnTo>
                    <a:pt x="1075" y="9"/>
                  </a:lnTo>
                  <a:lnTo>
                    <a:pt x="1072" y="9"/>
                  </a:lnTo>
                  <a:lnTo>
                    <a:pt x="1072" y="8"/>
                  </a:lnTo>
                  <a:lnTo>
                    <a:pt x="1069" y="8"/>
                  </a:lnTo>
                  <a:lnTo>
                    <a:pt x="1072" y="11"/>
                  </a:lnTo>
                  <a:lnTo>
                    <a:pt x="1072" y="8"/>
                  </a:lnTo>
                  <a:lnTo>
                    <a:pt x="1071" y="8"/>
                  </a:lnTo>
                  <a:lnTo>
                    <a:pt x="1071" y="7"/>
                  </a:lnTo>
                  <a:lnTo>
                    <a:pt x="1067" y="7"/>
                  </a:lnTo>
                  <a:lnTo>
                    <a:pt x="1067" y="5"/>
                  </a:lnTo>
                  <a:lnTo>
                    <a:pt x="1063" y="5"/>
                  </a:lnTo>
                  <a:lnTo>
                    <a:pt x="1065" y="8"/>
                  </a:lnTo>
                  <a:lnTo>
                    <a:pt x="1065" y="5"/>
                  </a:lnTo>
                  <a:lnTo>
                    <a:pt x="1064" y="5"/>
                  </a:lnTo>
                  <a:lnTo>
                    <a:pt x="1064" y="4"/>
                  </a:lnTo>
                  <a:lnTo>
                    <a:pt x="1059" y="4"/>
                  </a:lnTo>
                  <a:lnTo>
                    <a:pt x="1059" y="3"/>
                  </a:lnTo>
                  <a:lnTo>
                    <a:pt x="1053" y="3"/>
                  </a:lnTo>
                  <a:lnTo>
                    <a:pt x="1053" y="1"/>
                  </a:lnTo>
                  <a:lnTo>
                    <a:pt x="1045" y="1"/>
                  </a:lnTo>
                  <a:lnTo>
                    <a:pt x="1045" y="0"/>
                  </a:lnTo>
                  <a:lnTo>
                    <a:pt x="104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042" y="7"/>
                  </a:lnTo>
                  <a:lnTo>
                    <a:pt x="1042" y="8"/>
                  </a:lnTo>
                  <a:lnTo>
                    <a:pt x="1051" y="8"/>
                  </a:lnTo>
                  <a:lnTo>
                    <a:pt x="1051" y="9"/>
                  </a:lnTo>
                  <a:lnTo>
                    <a:pt x="1056" y="9"/>
                  </a:lnTo>
                  <a:lnTo>
                    <a:pt x="1056" y="11"/>
                  </a:lnTo>
                  <a:lnTo>
                    <a:pt x="1063" y="11"/>
                  </a:lnTo>
                  <a:lnTo>
                    <a:pt x="1059" y="7"/>
                  </a:lnTo>
                  <a:lnTo>
                    <a:pt x="1059" y="11"/>
                  </a:lnTo>
                  <a:lnTo>
                    <a:pt x="1060" y="11"/>
                  </a:lnTo>
                  <a:lnTo>
                    <a:pt x="1060" y="12"/>
                  </a:lnTo>
                  <a:lnTo>
                    <a:pt x="1064" y="12"/>
                  </a:lnTo>
                  <a:lnTo>
                    <a:pt x="1064" y="13"/>
                  </a:lnTo>
                  <a:lnTo>
                    <a:pt x="1069" y="13"/>
                  </a:lnTo>
                  <a:lnTo>
                    <a:pt x="1065" y="9"/>
                  </a:lnTo>
                  <a:lnTo>
                    <a:pt x="1065" y="13"/>
                  </a:lnTo>
                  <a:lnTo>
                    <a:pt x="1067" y="13"/>
                  </a:lnTo>
                  <a:lnTo>
                    <a:pt x="1067" y="15"/>
                  </a:lnTo>
                  <a:lnTo>
                    <a:pt x="1069" y="15"/>
                  </a:lnTo>
                  <a:lnTo>
                    <a:pt x="1069" y="16"/>
                  </a:lnTo>
                  <a:lnTo>
                    <a:pt x="1073" y="16"/>
                  </a:lnTo>
                  <a:lnTo>
                    <a:pt x="1069" y="12"/>
                  </a:lnTo>
                  <a:lnTo>
                    <a:pt x="1069" y="16"/>
                  </a:lnTo>
                  <a:lnTo>
                    <a:pt x="1071" y="16"/>
                  </a:lnTo>
                  <a:lnTo>
                    <a:pt x="1071" y="17"/>
                  </a:lnTo>
                  <a:lnTo>
                    <a:pt x="1073" y="17"/>
                  </a:lnTo>
                  <a:lnTo>
                    <a:pt x="1075" y="19"/>
                  </a:lnTo>
                  <a:lnTo>
                    <a:pt x="1075" y="20"/>
                  </a:lnTo>
                  <a:lnTo>
                    <a:pt x="1079" y="20"/>
                  </a:lnTo>
                  <a:lnTo>
                    <a:pt x="1075" y="16"/>
                  </a:lnTo>
                  <a:lnTo>
                    <a:pt x="1075" y="20"/>
                  </a:lnTo>
                  <a:lnTo>
                    <a:pt x="1076" y="20"/>
                  </a:lnTo>
                  <a:lnTo>
                    <a:pt x="1076" y="23"/>
                  </a:lnTo>
                  <a:lnTo>
                    <a:pt x="1077" y="23"/>
                  </a:lnTo>
                  <a:lnTo>
                    <a:pt x="1077" y="24"/>
                  </a:lnTo>
                  <a:lnTo>
                    <a:pt x="1081" y="24"/>
                  </a:lnTo>
                  <a:lnTo>
                    <a:pt x="1077" y="20"/>
                  </a:lnTo>
                  <a:lnTo>
                    <a:pt x="1077" y="26"/>
                  </a:lnTo>
                  <a:lnTo>
                    <a:pt x="1079" y="26"/>
                  </a:lnTo>
                  <a:lnTo>
                    <a:pt x="1079" y="27"/>
                  </a:lnTo>
                  <a:lnTo>
                    <a:pt x="1083" y="27"/>
                  </a:lnTo>
                  <a:lnTo>
                    <a:pt x="1079" y="23"/>
                  </a:lnTo>
                  <a:lnTo>
                    <a:pt x="1079" y="32"/>
                  </a:lnTo>
                  <a:lnTo>
                    <a:pt x="108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05" name="Freeform 19">
              <a:extLst>
                <a:ext uri="{FF2B5EF4-FFF2-40B4-BE49-F238E27FC236}">
                  <a16:creationId xmlns:a16="http://schemas.microsoft.com/office/drawing/2014/main" id="{370B3F87-C81E-074D-B6D7-7D6DD0516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2275"/>
              <a:ext cx="101" cy="100"/>
            </a:xfrm>
            <a:custGeom>
              <a:avLst/>
              <a:gdLst>
                <a:gd name="T0" fmla="*/ 42 w 101"/>
                <a:gd name="T1" fmla="*/ 1 h 100"/>
                <a:gd name="T2" fmla="*/ 32 w 101"/>
                <a:gd name="T3" fmla="*/ 2 h 100"/>
                <a:gd name="T4" fmla="*/ 28 w 101"/>
                <a:gd name="T5" fmla="*/ 5 h 100"/>
                <a:gd name="T6" fmla="*/ 24 w 101"/>
                <a:gd name="T7" fmla="*/ 6 h 100"/>
                <a:gd name="T8" fmla="*/ 22 w 101"/>
                <a:gd name="T9" fmla="*/ 9 h 100"/>
                <a:gd name="T10" fmla="*/ 15 w 101"/>
                <a:gd name="T11" fmla="*/ 13 h 100"/>
                <a:gd name="T12" fmla="*/ 13 w 101"/>
                <a:gd name="T13" fmla="*/ 16 h 100"/>
                <a:gd name="T14" fmla="*/ 8 w 101"/>
                <a:gd name="T15" fmla="*/ 21 h 100"/>
                <a:gd name="T16" fmla="*/ 7 w 101"/>
                <a:gd name="T17" fmla="*/ 25 h 100"/>
                <a:gd name="T18" fmla="*/ 4 w 101"/>
                <a:gd name="T19" fmla="*/ 28 h 100"/>
                <a:gd name="T20" fmla="*/ 3 w 101"/>
                <a:gd name="T21" fmla="*/ 35 h 100"/>
                <a:gd name="T22" fmla="*/ 0 w 101"/>
                <a:gd name="T23" fmla="*/ 41 h 100"/>
                <a:gd name="T24" fmla="*/ 1 w 101"/>
                <a:gd name="T25" fmla="*/ 59 h 100"/>
                <a:gd name="T26" fmla="*/ 3 w 101"/>
                <a:gd name="T27" fmla="*/ 68 h 100"/>
                <a:gd name="T28" fmla="*/ 5 w 101"/>
                <a:gd name="T29" fmla="*/ 72 h 100"/>
                <a:gd name="T30" fmla="*/ 7 w 101"/>
                <a:gd name="T31" fmla="*/ 76 h 100"/>
                <a:gd name="T32" fmla="*/ 9 w 101"/>
                <a:gd name="T33" fmla="*/ 79 h 100"/>
                <a:gd name="T34" fmla="*/ 13 w 101"/>
                <a:gd name="T35" fmla="*/ 86 h 100"/>
                <a:gd name="T36" fmla="*/ 16 w 101"/>
                <a:gd name="T37" fmla="*/ 87 h 100"/>
                <a:gd name="T38" fmla="*/ 22 w 101"/>
                <a:gd name="T39" fmla="*/ 92 h 100"/>
                <a:gd name="T40" fmla="*/ 26 w 101"/>
                <a:gd name="T41" fmla="*/ 94 h 100"/>
                <a:gd name="T42" fmla="*/ 28 w 101"/>
                <a:gd name="T43" fmla="*/ 96 h 100"/>
                <a:gd name="T44" fmla="*/ 35 w 101"/>
                <a:gd name="T45" fmla="*/ 98 h 100"/>
                <a:gd name="T46" fmla="*/ 42 w 101"/>
                <a:gd name="T47" fmla="*/ 100 h 100"/>
                <a:gd name="T48" fmla="*/ 59 w 101"/>
                <a:gd name="T49" fmla="*/ 99 h 100"/>
                <a:gd name="T50" fmla="*/ 69 w 101"/>
                <a:gd name="T51" fmla="*/ 98 h 100"/>
                <a:gd name="T52" fmla="*/ 73 w 101"/>
                <a:gd name="T53" fmla="*/ 95 h 100"/>
                <a:gd name="T54" fmla="*/ 77 w 101"/>
                <a:gd name="T55" fmla="*/ 94 h 100"/>
                <a:gd name="T56" fmla="*/ 79 w 101"/>
                <a:gd name="T57" fmla="*/ 91 h 100"/>
                <a:gd name="T58" fmla="*/ 86 w 101"/>
                <a:gd name="T59" fmla="*/ 87 h 100"/>
                <a:gd name="T60" fmla="*/ 87 w 101"/>
                <a:gd name="T61" fmla="*/ 84 h 100"/>
                <a:gd name="T62" fmla="*/ 93 w 101"/>
                <a:gd name="T63" fmla="*/ 79 h 100"/>
                <a:gd name="T64" fmla="*/ 94 w 101"/>
                <a:gd name="T65" fmla="*/ 75 h 100"/>
                <a:gd name="T66" fmla="*/ 97 w 101"/>
                <a:gd name="T67" fmla="*/ 72 h 100"/>
                <a:gd name="T68" fmla="*/ 98 w 101"/>
                <a:gd name="T69" fmla="*/ 65 h 100"/>
                <a:gd name="T70" fmla="*/ 101 w 101"/>
                <a:gd name="T71" fmla="*/ 59 h 100"/>
                <a:gd name="T72" fmla="*/ 100 w 101"/>
                <a:gd name="T73" fmla="*/ 41 h 100"/>
                <a:gd name="T74" fmla="*/ 98 w 101"/>
                <a:gd name="T75" fmla="*/ 32 h 100"/>
                <a:gd name="T76" fmla="*/ 96 w 101"/>
                <a:gd name="T77" fmla="*/ 28 h 100"/>
                <a:gd name="T78" fmla="*/ 94 w 101"/>
                <a:gd name="T79" fmla="*/ 24 h 100"/>
                <a:gd name="T80" fmla="*/ 91 w 101"/>
                <a:gd name="T81" fmla="*/ 21 h 100"/>
                <a:gd name="T82" fmla="*/ 87 w 101"/>
                <a:gd name="T83" fmla="*/ 14 h 100"/>
                <a:gd name="T84" fmla="*/ 85 w 101"/>
                <a:gd name="T85" fmla="*/ 13 h 100"/>
                <a:gd name="T86" fmla="*/ 79 w 101"/>
                <a:gd name="T87" fmla="*/ 8 h 100"/>
                <a:gd name="T88" fmla="*/ 75 w 101"/>
                <a:gd name="T89" fmla="*/ 6 h 100"/>
                <a:gd name="T90" fmla="*/ 73 w 101"/>
                <a:gd name="T91" fmla="*/ 4 h 100"/>
                <a:gd name="T92" fmla="*/ 66 w 101"/>
                <a:gd name="T93" fmla="*/ 2 h 100"/>
                <a:gd name="T94" fmla="*/ 59 w 101"/>
                <a:gd name="T95" fmla="*/ 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1"/>
                <a:gd name="T145" fmla="*/ 0 h 100"/>
                <a:gd name="T146" fmla="*/ 101 w 101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1" h="100">
                  <a:moveTo>
                    <a:pt x="50" y="0"/>
                  </a:moveTo>
                  <a:lnTo>
                    <a:pt x="42" y="0"/>
                  </a:lnTo>
                  <a:lnTo>
                    <a:pt x="42" y="1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1" y="64"/>
                  </a:lnTo>
                  <a:lnTo>
                    <a:pt x="3" y="65"/>
                  </a:lnTo>
                  <a:lnTo>
                    <a:pt x="3" y="68"/>
                  </a:lnTo>
                  <a:lnTo>
                    <a:pt x="4" y="69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5" y="73"/>
                  </a:lnTo>
                  <a:lnTo>
                    <a:pt x="7" y="75"/>
                  </a:lnTo>
                  <a:lnTo>
                    <a:pt x="7" y="76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9" y="79"/>
                  </a:lnTo>
                  <a:lnTo>
                    <a:pt x="9" y="80"/>
                  </a:lnTo>
                  <a:lnTo>
                    <a:pt x="13" y="84"/>
                  </a:lnTo>
                  <a:lnTo>
                    <a:pt x="13" y="86"/>
                  </a:lnTo>
                  <a:lnTo>
                    <a:pt x="15" y="86"/>
                  </a:lnTo>
                  <a:lnTo>
                    <a:pt x="15" y="87"/>
                  </a:lnTo>
                  <a:lnTo>
                    <a:pt x="16" y="87"/>
                  </a:lnTo>
                  <a:lnTo>
                    <a:pt x="20" y="91"/>
                  </a:lnTo>
                  <a:lnTo>
                    <a:pt x="22" y="91"/>
                  </a:lnTo>
                  <a:lnTo>
                    <a:pt x="22" y="92"/>
                  </a:lnTo>
                  <a:lnTo>
                    <a:pt x="23" y="92"/>
                  </a:lnTo>
                  <a:lnTo>
                    <a:pt x="24" y="94"/>
                  </a:lnTo>
                  <a:lnTo>
                    <a:pt x="26" y="94"/>
                  </a:lnTo>
                  <a:lnTo>
                    <a:pt x="27" y="95"/>
                  </a:lnTo>
                  <a:lnTo>
                    <a:pt x="28" y="95"/>
                  </a:lnTo>
                  <a:lnTo>
                    <a:pt x="28" y="96"/>
                  </a:lnTo>
                  <a:lnTo>
                    <a:pt x="31" y="96"/>
                  </a:lnTo>
                  <a:lnTo>
                    <a:pt x="32" y="98"/>
                  </a:lnTo>
                  <a:lnTo>
                    <a:pt x="35" y="98"/>
                  </a:lnTo>
                  <a:lnTo>
                    <a:pt x="36" y="99"/>
                  </a:lnTo>
                  <a:lnTo>
                    <a:pt x="42" y="99"/>
                  </a:lnTo>
                  <a:lnTo>
                    <a:pt x="42" y="100"/>
                  </a:lnTo>
                  <a:lnTo>
                    <a:pt x="50" y="100"/>
                  </a:lnTo>
                  <a:lnTo>
                    <a:pt x="59" y="100"/>
                  </a:lnTo>
                  <a:lnTo>
                    <a:pt x="59" y="99"/>
                  </a:lnTo>
                  <a:lnTo>
                    <a:pt x="65" y="99"/>
                  </a:lnTo>
                  <a:lnTo>
                    <a:pt x="66" y="98"/>
                  </a:lnTo>
                  <a:lnTo>
                    <a:pt x="69" y="98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3" y="95"/>
                  </a:lnTo>
                  <a:lnTo>
                    <a:pt x="74" y="95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8" y="92"/>
                  </a:lnTo>
                  <a:lnTo>
                    <a:pt x="79" y="92"/>
                  </a:lnTo>
                  <a:lnTo>
                    <a:pt x="79" y="91"/>
                  </a:lnTo>
                  <a:lnTo>
                    <a:pt x="81" y="91"/>
                  </a:lnTo>
                  <a:lnTo>
                    <a:pt x="85" y="87"/>
                  </a:lnTo>
                  <a:lnTo>
                    <a:pt x="86" y="87"/>
                  </a:lnTo>
                  <a:lnTo>
                    <a:pt x="86" y="86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91" y="80"/>
                  </a:lnTo>
                  <a:lnTo>
                    <a:pt x="91" y="79"/>
                  </a:lnTo>
                  <a:lnTo>
                    <a:pt x="93" y="79"/>
                  </a:lnTo>
                  <a:lnTo>
                    <a:pt x="93" y="77"/>
                  </a:lnTo>
                  <a:lnTo>
                    <a:pt x="94" y="76"/>
                  </a:lnTo>
                  <a:lnTo>
                    <a:pt x="94" y="75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7" y="72"/>
                  </a:lnTo>
                  <a:lnTo>
                    <a:pt x="97" y="69"/>
                  </a:lnTo>
                  <a:lnTo>
                    <a:pt x="98" y="68"/>
                  </a:lnTo>
                  <a:lnTo>
                    <a:pt x="98" y="65"/>
                  </a:lnTo>
                  <a:lnTo>
                    <a:pt x="100" y="64"/>
                  </a:lnTo>
                  <a:lnTo>
                    <a:pt x="100" y="59"/>
                  </a:lnTo>
                  <a:lnTo>
                    <a:pt x="101" y="59"/>
                  </a:lnTo>
                  <a:lnTo>
                    <a:pt x="101" y="51"/>
                  </a:lnTo>
                  <a:lnTo>
                    <a:pt x="101" y="41"/>
                  </a:lnTo>
                  <a:lnTo>
                    <a:pt x="100" y="41"/>
                  </a:lnTo>
                  <a:lnTo>
                    <a:pt x="100" y="36"/>
                  </a:lnTo>
                  <a:lnTo>
                    <a:pt x="98" y="35"/>
                  </a:lnTo>
                  <a:lnTo>
                    <a:pt x="98" y="32"/>
                  </a:lnTo>
                  <a:lnTo>
                    <a:pt x="97" y="30"/>
                  </a:lnTo>
                  <a:lnTo>
                    <a:pt x="97" y="28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3" y="22"/>
                  </a:lnTo>
                  <a:lnTo>
                    <a:pt x="93" y="21"/>
                  </a:lnTo>
                  <a:lnTo>
                    <a:pt x="91" y="21"/>
                  </a:lnTo>
                  <a:lnTo>
                    <a:pt x="91" y="20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5" y="13"/>
                  </a:lnTo>
                  <a:lnTo>
                    <a:pt x="81" y="9"/>
                  </a:lnTo>
                  <a:lnTo>
                    <a:pt x="79" y="9"/>
                  </a:lnTo>
                  <a:lnTo>
                    <a:pt x="79" y="8"/>
                  </a:lnTo>
                  <a:lnTo>
                    <a:pt x="78" y="8"/>
                  </a:lnTo>
                  <a:lnTo>
                    <a:pt x="77" y="6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3" y="4"/>
                  </a:lnTo>
                  <a:lnTo>
                    <a:pt x="70" y="4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06" name="Freeform 20">
              <a:extLst>
                <a:ext uri="{FF2B5EF4-FFF2-40B4-BE49-F238E27FC236}">
                  <a16:creationId xmlns:a16="http://schemas.microsoft.com/office/drawing/2014/main" id="{7959A880-408D-F649-981F-C8CEC23A3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272"/>
              <a:ext cx="70" cy="106"/>
            </a:xfrm>
            <a:custGeom>
              <a:avLst/>
              <a:gdLst>
                <a:gd name="T0" fmla="*/ 42 w 70"/>
                <a:gd name="T1" fmla="*/ 4 h 106"/>
                <a:gd name="T2" fmla="*/ 34 w 70"/>
                <a:gd name="T3" fmla="*/ 4 h 106"/>
                <a:gd name="T4" fmla="*/ 31 w 70"/>
                <a:gd name="T5" fmla="*/ 5 h 106"/>
                <a:gd name="T6" fmla="*/ 23 w 70"/>
                <a:gd name="T7" fmla="*/ 8 h 106"/>
                <a:gd name="T8" fmla="*/ 22 w 70"/>
                <a:gd name="T9" fmla="*/ 9 h 106"/>
                <a:gd name="T10" fmla="*/ 15 w 70"/>
                <a:gd name="T11" fmla="*/ 15 h 106"/>
                <a:gd name="T12" fmla="*/ 14 w 70"/>
                <a:gd name="T13" fmla="*/ 16 h 106"/>
                <a:gd name="T14" fmla="*/ 12 w 70"/>
                <a:gd name="T15" fmla="*/ 21 h 106"/>
                <a:gd name="T16" fmla="*/ 7 w 70"/>
                <a:gd name="T17" fmla="*/ 25 h 106"/>
                <a:gd name="T18" fmla="*/ 6 w 70"/>
                <a:gd name="T19" fmla="*/ 28 h 106"/>
                <a:gd name="T20" fmla="*/ 3 w 70"/>
                <a:gd name="T21" fmla="*/ 38 h 106"/>
                <a:gd name="T22" fmla="*/ 2 w 70"/>
                <a:gd name="T23" fmla="*/ 43 h 106"/>
                <a:gd name="T24" fmla="*/ 4 w 70"/>
                <a:gd name="T25" fmla="*/ 64 h 106"/>
                <a:gd name="T26" fmla="*/ 4 w 70"/>
                <a:gd name="T27" fmla="*/ 72 h 106"/>
                <a:gd name="T28" fmla="*/ 6 w 70"/>
                <a:gd name="T29" fmla="*/ 75 h 106"/>
                <a:gd name="T30" fmla="*/ 8 w 70"/>
                <a:gd name="T31" fmla="*/ 83 h 106"/>
                <a:gd name="T32" fmla="*/ 10 w 70"/>
                <a:gd name="T33" fmla="*/ 85 h 106"/>
                <a:gd name="T34" fmla="*/ 15 w 70"/>
                <a:gd name="T35" fmla="*/ 91 h 106"/>
                <a:gd name="T36" fmla="*/ 16 w 70"/>
                <a:gd name="T37" fmla="*/ 93 h 106"/>
                <a:gd name="T38" fmla="*/ 22 w 70"/>
                <a:gd name="T39" fmla="*/ 94 h 106"/>
                <a:gd name="T40" fmla="*/ 26 w 70"/>
                <a:gd name="T41" fmla="*/ 99 h 106"/>
                <a:gd name="T42" fmla="*/ 29 w 70"/>
                <a:gd name="T43" fmla="*/ 101 h 106"/>
                <a:gd name="T44" fmla="*/ 38 w 70"/>
                <a:gd name="T45" fmla="*/ 103 h 106"/>
                <a:gd name="T46" fmla="*/ 43 w 70"/>
                <a:gd name="T47" fmla="*/ 105 h 106"/>
                <a:gd name="T48" fmla="*/ 65 w 70"/>
                <a:gd name="T49" fmla="*/ 102 h 106"/>
                <a:gd name="T50" fmla="*/ 68 w 70"/>
                <a:gd name="T51" fmla="*/ 97 h 106"/>
                <a:gd name="T52" fmla="*/ 58 w 70"/>
                <a:gd name="T53" fmla="*/ 99 h 106"/>
                <a:gd name="T54" fmla="*/ 49 w 70"/>
                <a:gd name="T55" fmla="*/ 99 h 106"/>
                <a:gd name="T56" fmla="*/ 37 w 70"/>
                <a:gd name="T57" fmla="*/ 97 h 106"/>
                <a:gd name="T58" fmla="*/ 34 w 70"/>
                <a:gd name="T59" fmla="*/ 95 h 106"/>
                <a:gd name="T60" fmla="*/ 29 w 70"/>
                <a:gd name="T61" fmla="*/ 91 h 106"/>
                <a:gd name="T62" fmla="*/ 27 w 70"/>
                <a:gd name="T63" fmla="*/ 90 h 106"/>
                <a:gd name="T64" fmla="*/ 22 w 70"/>
                <a:gd name="T65" fmla="*/ 90 h 106"/>
                <a:gd name="T66" fmla="*/ 21 w 70"/>
                <a:gd name="T67" fmla="*/ 89 h 106"/>
                <a:gd name="T68" fmla="*/ 15 w 70"/>
                <a:gd name="T69" fmla="*/ 79 h 106"/>
                <a:gd name="T70" fmla="*/ 14 w 70"/>
                <a:gd name="T71" fmla="*/ 78 h 106"/>
                <a:gd name="T72" fmla="*/ 11 w 70"/>
                <a:gd name="T73" fmla="*/ 71 h 106"/>
                <a:gd name="T74" fmla="*/ 10 w 70"/>
                <a:gd name="T75" fmla="*/ 66 h 106"/>
                <a:gd name="T76" fmla="*/ 3 w 70"/>
                <a:gd name="T77" fmla="*/ 58 h 106"/>
                <a:gd name="T78" fmla="*/ 7 w 70"/>
                <a:gd name="T79" fmla="*/ 47 h 106"/>
                <a:gd name="T80" fmla="*/ 11 w 70"/>
                <a:gd name="T81" fmla="*/ 36 h 106"/>
                <a:gd name="T82" fmla="*/ 12 w 70"/>
                <a:gd name="T83" fmla="*/ 33 h 106"/>
                <a:gd name="T84" fmla="*/ 15 w 70"/>
                <a:gd name="T85" fmla="*/ 24 h 106"/>
                <a:gd name="T86" fmla="*/ 16 w 70"/>
                <a:gd name="T87" fmla="*/ 24 h 106"/>
                <a:gd name="T88" fmla="*/ 21 w 70"/>
                <a:gd name="T89" fmla="*/ 21 h 106"/>
                <a:gd name="T90" fmla="*/ 22 w 70"/>
                <a:gd name="T91" fmla="*/ 20 h 106"/>
                <a:gd name="T92" fmla="*/ 29 w 70"/>
                <a:gd name="T93" fmla="*/ 15 h 106"/>
                <a:gd name="T94" fmla="*/ 31 w 70"/>
                <a:gd name="T95" fmla="*/ 13 h 106"/>
                <a:gd name="T96" fmla="*/ 35 w 70"/>
                <a:gd name="T97" fmla="*/ 7 h 106"/>
                <a:gd name="T98" fmla="*/ 41 w 70"/>
                <a:gd name="T99" fmla="*/ 8 h 106"/>
                <a:gd name="T100" fmla="*/ 45 w 70"/>
                <a:gd name="T101" fmla="*/ 7 h 1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106"/>
                <a:gd name="T155" fmla="*/ 70 w 70"/>
                <a:gd name="T156" fmla="*/ 106 h 1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106">
                  <a:moveTo>
                    <a:pt x="53" y="0"/>
                  </a:move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4"/>
                  </a:lnTo>
                  <a:lnTo>
                    <a:pt x="45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8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6" y="31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2" y="68"/>
                  </a:lnTo>
                  <a:lnTo>
                    <a:pt x="3" y="68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6" y="75"/>
                  </a:lnTo>
                  <a:lnTo>
                    <a:pt x="6" y="78"/>
                  </a:lnTo>
                  <a:lnTo>
                    <a:pt x="7" y="78"/>
                  </a:lnTo>
                  <a:lnTo>
                    <a:pt x="7" y="80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11" y="85"/>
                  </a:lnTo>
                  <a:lnTo>
                    <a:pt x="14" y="89"/>
                  </a:lnTo>
                  <a:lnTo>
                    <a:pt x="14" y="90"/>
                  </a:lnTo>
                  <a:lnTo>
                    <a:pt x="15" y="90"/>
                  </a:lnTo>
                  <a:lnTo>
                    <a:pt x="15" y="91"/>
                  </a:lnTo>
                  <a:lnTo>
                    <a:pt x="18" y="91"/>
                  </a:lnTo>
                  <a:lnTo>
                    <a:pt x="15" y="89"/>
                  </a:lnTo>
                  <a:lnTo>
                    <a:pt x="15" y="91"/>
                  </a:lnTo>
                  <a:lnTo>
                    <a:pt x="16" y="91"/>
                  </a:lnTo>
                  <a:lnTo>
                    <a:pt x="16" y="93"/>
                  </a:lnTo>
                  <a:lnTo>
                    <a:pt x="18" y="93"/>
                  </a:lnTo>
                  <a:lnTo>
                    <a:pt x="22" y="95"/>
                  </a:lnTo>
                  <a:lnTo>
                    <a:pt x="22" y="97"/>
                  </a:lnTo>
                  <a:lnTo>
                    <a:pt x="25" y="97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6" y="98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29" y="101"/>
                  </a:lnTo>
                  <a:lnTo>
                    <a:pt x="31" y="101"/>
                  </a:lnTo>
                  <a:lnTo>
                    <a:pt x="29" y="98"/>
                  </a:lnTo>
                  <a:lnTo>
                    <a:pt x="29" y="101"/>
                  </a:lnTo>
                  <a:lnTo>
                    <a:pt x="30" y="101"/>
                  </a:lnTo>
                  <a:lnTo>
                    <a:pt x="30" y="102"/>
                  </a:lnTo>
                  <a:lnTo>
                    <a:pt x="34" y="102"/>
                  </a:lnTo>
                  <a:lnTo>
                    <a:pt x="34" y="103"/>
                  </a:lnTo>
                  <a:lnTo>
                    <a:pt x="38" y="103"/>
                  </a:lnTo>
                  <a:lnTo>
                    <a:pt x="38" y="105"/>
                  </a:lnTo>
                  <a:lnTo>
                    <a:pt x="45" y="105"/>
                  </a:lnTo>
                  <a:lnTo>
                    <a:pt x="42" y="102"/>
                  </a:lnTo>
                  <a:lnTo>
                    <a:pt x="42" y="105"/>
                  </a:lnTo>
                  <a:lnTo>
                    <a:pt x="43" y="105"/>
                  </a:lnTo>
                  <a:lnTo>
                    <a:pt x="43" y="106"/>
                  </a:lnTo>
                  <a:lnTo>
                    <a:pt x="64" y="106"/>
                  </a:lnTo>
                  <a:lnTo>
                    <a:pt x="64" y="105"/>
                  </a:lnTo>
                  <a:lnTo>
                    <a:pt x="65" y="105"/>
                  </a:lnTo>
                  <a:lnTo>
                    <a:pt x="65" y="102"/>
                  </a:lnTo>
                  <a:lnTo>
                    <a:pt x="62" y="105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70" y="103"/>
                  </a:lnTo>
                  <a:lnTo>
                    <a:pt x="68" y="97"/>
                  </a:lnTo>
                  <a:lnTo>
                    <a:pt x="66" y="97"/>
                  </a:lnTo>
                  <a:lnTo>
                    <a:pt x="66" y="98"/>
                  </a:lnTo>
                  <a:lnTo>
                    <a:pt x="60" y="98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8" y="103"/>
                  </a:lnTo>
                  <a:lnTo>
                    <a:pt x="62" y="99"/>
                  </a:lnTo>
                  <a:lnTo>
                    <a:pt x="45" y="99"/>
                  </a:lnTo>
                  <a:lnTo>
                    <a:pt x="49" y="103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7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37" y="97"/>
                  </a:lnTo>
                  <a:lnTo>
                    <a:pt x="37" y="95"/>
                  </a:lnTo>
                  <a:lnTo>
                    <a:pt x="31" y="95"/>
                  </a:lnTo>
                  <a:lnTo>
                    <a:pt x="35" y="99"/>
                  </a:lnTo>
                  <a:lnTo>
                    <a:pt x="35" y="95"/>
                  </a:lnTo>
                  <a:lnTo>
                    <a:pt x="34" y="95"/>
                  </a:lnTo>
                  <a:lnTo>
                    <a:pt x="34" y="94"/>
                  </a:lnTo>
                  <a:lnTo>
                    <a:pt x="31" y="94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25" y="91"/>
                  </a:lnTo>
                  <a:lnTo>
                    <a:pt x="29" y="95"/>
                  </a:lnTo>
                  <a:lnTo>
                    <a:pt x="29" y="91"/>
                  </a:lnTo>
                  <a:lnTo>
                    <a:pt x="27" y="91"/>
                  </a:lnTo>
                  <a:lnTo>
                    <a:pt x="27" y="90"/>
                  </a:lnTo>
                  <a:lnTo>
                    <a:pt x="25" y="90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18" y="86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16" y="85"/>
                  </a:lnTo>
                  <a:lnTo>
                    <a:pt x="21" y="89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7" y="71"/>
                  </a:lnTo>
                  <a:lnTo>
                    <a:pt x="11" y="75"/>
                  </a:lnTo>
                  <a:lnTo>
                    <a:pt x="11" y="70"/>
                  </a:lnTo>
                  <a:lnTo>
                    <a:pt x="10" y="70"/>
                  </a:lnTo>
                  <a:lnTo>
                    <a:pt x="10" y="66"/>
                  </a:lnTo>
                  <a:lnTo>
                    <a:pt x="8" y="66"/>
                  </a:lnTo>
                  <a:lnTo>
                    <a:pt x="8" y="59"/>
                  </a:lnTo>
                  <a:lnTo>
                    <a:pt x="7" y="59"/>
                  </a:lnTo>
                  <a:lnTo>
                    <a:pt x="7" y="58"/>
                  </a:lnTo>
                  <a:lnTo>
                    <a:pt x="3" y="58"/>
                  </a:lnTo>
                  <a:lnTo>
                    <a:pt x="7" y="62"/>
                  </a:lnTo>
                  <a:lnTo>
                    <a:pt x="7" y="44"/>
                  </a:lnTo>
                  <a:lnTo>
                    <a:pt x="3" y="48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8" y="47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1"/>
                  </a:lnTo>
                  <a:lnTo>
                    <a:pt x="7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1" y="28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17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5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5" y="7"/>
                  </a:lnTo>
                  <a:lnTo>
                    <a:pt x="31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7" y="8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53" y="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07" name="Freeform 21">
              <a:extLst>
                <a:ext uri="{FF2B5EF4-FFF2-40B4-BE49-F238E27FC236}">
                  <a16:creationId xmlns:a16="http://schemas.microsoft.com/office/drawing/2014/main" id="{8149C096-2BAF-E248-AC5B-94E48D1E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2272"/>
              <a:ext cx="54" cy="103"/>
            </a:xfrm>
            <a:custGeom>
              <a:avLst/>
              <a:gdLst>
                <a:gd name="T0" fmla="*/ 24 w 54"/>
                <a:gd name="T1" fmla="*/ 102 h 103"/>
                <a:gd name="T2" fmla="*/ 23 w 54"/>
                <a:gd name="T3" fmla="*/ 101 h 103"/>
                <a:gd name="T4" fmla="*/ 28 w 54"/>
                <a:gd name="T5" fmla="*/ 98 h 103"/>
                <a:gd name="T6" fmla="*/ 32 w 54"/>
                <a:gd name="T7" fmla="*/ 94 h 103"/>
                <a:gd name="T8" fmla="*/ 36 w 54"/>
                <a:gd name="T9" fmla="*/ 93 h 103"/>
                <a:gd name="T10" fmla="*/ 39 w 54"/>
                <a:gd name="T11" fmla="*/ 89 h 103"/>
                <a:gd name="T12" fmla="*/ 40 w 54"/>
                <a:gd name="T13" fmla="*/ 90 h 103"/>
                <a:gd name="T14" fmla="*/ 44 w 54"/>
                <a:gd name="T15" fmla="*/ 82 h 103"/>
                <a:gd name="T16" fmla="*/ 46 w 54"/>
                <a:gd name="T17" fmla="*/ 83 h 103"/>
                <a:gd name="T18" fmla="*/ 48 w 54"/>
                <a:gd name="T19" fmla="*/ 78 h 103"/>
                <a:gd name="T20" fmla="*/ 48 w 54"/>
                <a:gd name="T21" fmla="*/ 76 h 103"/>
                <a:gd name="T22" fmla="*/ 51 w 54"/>
                <a:gd name="T23" fmla="*/ 68 h 103"/>
                <a:gd name="T24" fmla="*/ 52 w 54"/>
                <a:gd name="T25" fmla="*/ 64 h 103"/>
                <a:gd name="T26" fmla="*/ 52 w 54"/>
                <a:gd name="T27" fmla="*/ 43 h 103"/>
                <a:gd name="T28" fmla="*/ 52 w 54"/>
                <a:gd name="T29" fmla="*/ 38 h 103"/>
                <a:gd name="T30" fmla="*/ 50 w 54"/>
                <a:gd name="T31" fmla="*/ 29 h 103"/>
                <a:gd name="T32" fmla="*/ 48 w 54"/>
                <a:gd name="T33" fmla="*/ 31 h 103"/>
                <a:gd name="T34" fmla="*/ 46 w 54"/>
                <a:gd name="T35" fmla="*/ 25 h 103"/>
                <a:gd name="T36" fmla="*/ 41 w 54"/>
                <a:gd name="T37" fmla="*/ 21 h 103"/>
                <a:gd name="T38" fmla="*/ 40 w 54"/>
                <a:gd name="T39" fmla="*/ 17 h 103"/>
                <a:gd name="T40" fmla="*/ 36 w 54"/>
                <a:gd name="T41" fmla="*/ 15 h 103"/>
                <a:gd name="T42" fmla="*/ 37 w 54"/>
                <a:gd name="T43" fmla="*/ 13 h 103"/>
                <a:gd name="T44" fmla="*/ 29 w 54"/>
                <a:gd name="T45" fmla="*/ 9 h 103"/>
                <a:gd name="T46" fmla="*/ 31 w 54"/>
                <a:gd name="T47" fmla="*/ 8 h 103"/>
                <a:gd name="T48" fmla="*/ 25 w 54"/>
                <a:gd name="T49" fmla="*/ 5 h 103"/>
                <a:gd name="T50" fmla="*/ 24 w 54"/>
                <a:gd name="T51" fmla="*/ 5 h 103"/>
                <a:gd name="T52" fmla="*/ 16 w 54"/>
                <a:gd name="T53" fmla="*/ 3 h 103"/>
                <a:gd name="T54" fmla="*/ 12 w 54"/>
                <a:gd name="T55" fmla="*/ 1 h 103"/>
                <a:gd name="T56" fmla="*/ 0 w 54"/>
                <a:gd name="T57" fmla="*/ 0 h 103"/>
                <a:gd name="T58" fmla="*/ 5 w 54"/>
                <a:gd name="T59" fmla="*/ 7 h 103"/>
                <a:gd name="T60" fmla="*/ 13 w 54"/>
                <a:gd name="T61" fmla="*/ 9 h 103"/>
                <a:gd name="T62" fmla="*/ 19 w 54"/>
                <a:gd name="T63" fmla="*/ 7 h 103"/>
                <a:gd name="T64" fmla="*/ 23 w 54"/>
                <a:gd name="T65" fmla="*/ 12 h 103"/>
                <a:gd name="T66" fmla="*/ 29 w 54"/>
                <a:gd name="T67" fmla="*/ 15 h 103"/>
                <a:gd name="T68" fmla="*/ 27 w 54"/>
                <a:gd name="T69" fmla="*/ 16 h 103"/>
                <a:gd name="T70" fmla="*/ 36 w 54"/>
                <a:gd name="T71" fmla="*/ 20 h 103"/>
                <a:gd name="T72" fmla="*/ 33 w 54"/>
                <a:gd name="T73" fmla="*/ 21 h 103"/>
                <a:gd name="T74" fmla="*/ 35 w 54"/>
                <a:gd name="T75" fmla="*/ 21 h 103"/>
                <a:gd name="T76" fmla="*/ 39 w 54"/>
                <a:gd name="T77" fmla="*/ 28 h 103"/>
                <a:gd name="T78" fmla="*/ 40 w 54"/>
                <a:gd name="T79" fmla="*/ 28 h 103"/>
                <a:gd name="T80" fmla="*/ 43 w 54"/>
                <a:gd name="T81" fmla="*/ 33 h 103"/>
                <a:gd name="T82" fmla="*/ 43 w 54"/>
                <a:gd name="T83" fmla="*/ 36 h 103"/>
                <a:gd name="T84" fmla="*/ 46 w 54"/>
                <a:gd name="T85" fmla="*/ 47 h 103"/>
                <a:gd name="T86" fmla="*/ 47 w 54"/>
                <a:gd name="T87" fmla="*/ 44 h 103"/>
                <a:gd name="T88" fmla="*/ 47 w 54"/>
                <a:gd name="T89" fmla="*/ 59 h 103"/>
                <a:gd name="T90" fmla="*/ 44 w 54"/>
                <a:gd name="T91" fmla="*/ 70 h 103"/>
                <a:gd name="T92" fmla="*/ 43 w 54"/>
                <a:gd name="T93" fmla="*/ 71 h 103"/>
                <a:gd name="T94" fmla="*/ 40 w 54"/>
                <a:gd name="T95" fmla="*/ 75 h 103"/>
                <a:gd name="T96" fmla="*/ 43 w 54"/>
                <a:gd name="T97" fmla="*/ 78 h 103"/>
                <a:gd name="T98" fmla="*/ 37 w 54"/>
                <a:gd name="T99" fmla="*/ 82 h 103"/>
                <a:gd name="T100" fmla="*/ 37 w 54"/>
                <a:gd name="T101" fmla="*/ 85 h 103"/>
                <a:gd name="T102" fmla="*/ 32 w 54"/>
                <a:gd name="T103" fmla="*/ 90 h 103"/>
                <a:gd name="T104" fmla="*/ 29 w 54"/>
                <a:gd name="T105" fmla="*/ 90 h 103"/>
                <a:gd name="T106" fmla="*/ 25 w 54"/>
                <a:gd name="T107" fmla="*/ 95 h 103"/>
                <a:gd name="T108" fmla="*/ 23 w 54"/>
                <a:gd name="T109" fmla="*/ 93 h 103"/>
                <a:gd name="T110" fmla="*/ 19 w 54"/>
                <a:gd name="T111" fmla="*/ 95 h 103"/>
                <a:gd name="T112" fmla="*/ 17 w 54"/>
                <a:gd name="T113" fmla="*/ 97 h 1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"/>
                <a:gd name="T172" fmla="*/ 0 h 103"/>
                <a:gd name="T173" fmla="*/ 54 w 54"/>
                <a:gd name="T174" fmla="*/ 103 h 1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" h="103">
                  <a:moveTo>
                    <a:pt x="17" y="103"/>
                  </a:moveTo>
                  <a:lnTo>
                    <a:pt x="20" y="103"/>
                  </a:lnTo>
                  <a:lnTo>
                    <a:pt x="20" y="102"/>
                  </a:lnTo>
                  <a:lnTo>
                    <a:pt x="24" y="102"/>
                  </a:lnTo>
                  <a:lnTo>
                    <a:pt x="24" y="101"/>
                  </a:lnTo>
                  <a:lnTo>
                    <a:pt x="25" y="101"/>
                  </a:lnTo>
                  <a:lnTo>
                    <a:pt x="25" y="98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5" y="99"/>
                  </a:lnTo>
                  <a:lnTo>
                    <a:pt x="28" y="99"/>
                  </a:lnTo>
                  <a:lnTo>
                    <a:pt x="28" y="98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2" y="97"/>
                  </a:lnTo>
                  <a:lnTo>
                    <a:pt x="32" y="94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2" y="95"/>
                  </a:lnTo>
                  <a:lnTo>
                    <a:pt x="36" y="93"/>
                  </a:lnTo>
                  <a:lnTo>
                    <a:pt x="37" y="93"/>
                  </a:lnTo>
                  <a:lnTo>
                    <a:pt x="37" y="91"/>
                  </a:lnTo>
                  <a:lnTo>
                    <a:pt x="39" y="91"/>
                  </a:lnTo>
                  <a:lnTo>
                    <a:pt x="39" y="89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3" y="85"/>
                  </a:lnTo>
                  <a:lnTo>
                    <a:pt x="44" y="85"/>
                  </a:lnTo>
                  <a:lnTo>
                    <a:pt x="44" y="82"/>
                  </a:lnTo>
                  <a:lnTo>
                    <a:pt x="41" y="85"/>
                  </a:lnTo>
                  <a:lnTo>
                    <a:pt x="44" y="85"/>
                  </a:lnTo>
                  <a:lnTo>
                    <a:pt x="44" y="83"/>
                  </a:lnTo>
                  <a:lnTo>
                    <a:pt x="46" y="83"/>
                  </a:lnTo>
                  <a:lnTo>
                    <a:pt x="46" y="80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8" y="78"/>
                  </a:lnTo>
                  <a:lnTo>
                    <a:pt x="48" y="75"/>
                  </a:lnTo>
                  <a:lnTo>
                    <a:pt x="46" y="78"/>
                  </a:lnTo>
                  <a:lnTo>
                    <a:pt x="48" y="78"/>
                  </a:lnTo>
                  <a:lnTo>
                    <a:pt x="48" y="76"/>
                  </a:lnTo>
                  <a:lnTo>
                    <a:pt x="50" y="76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1" y="68"/>
                  </a:lnTo>
                  <a:lnTo>
                    <a:pt x="52" y="68"/>
                  </a:lnTo>
                  <a:lnTo>
                    <a:pt x="52" y="62"/>
                  </a:lnTo>
                  <a:lnTo>
                    <a:pt x="50" y="64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4" y="43"/>
                  </a:lnTo>
                  <a:lnTo>
                    <a:pt x="52" y="43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52" y="44"/>
                  </a:lnTo>
                  <a:lnTo>
                    <a:pt x="52" y="38"/>
                  </a:lnTo>
                  <a:lnTo>
                    <a:pt x="51" y="38"/>
                  </a:lnTo>
                  <a:lnTo>
                    <a:pt x="51" y="33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8" y="31"/>
                  </a:lnTo>
                  <a:lnTo>
                    <a:pt x="48" y="28"/>
                  </a:lnTo>
                  <a:lnTo>
                    <a:pt x="47" y="28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44" y="24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9" y="1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7"/>
                  </a:lnTo>
                  <a:lnTo>
                    <a:pt x="5" y="3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9" y="15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3" y="17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24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43" y="28"/>
                  </a:lnTo>
                  <a:lnTo>
                    <a:pt x="39" y="24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47" y="35"/>
                  </a:lnTo>
                  <a:lnTo>
                    <a:pt x="43" y="31"/>
                  </a:lnTo>
                  <a:lnTo>
                    <a:pt x="43" y="36"/>
                  </a:lnTo>
                  <a:lnTo>
                    <a:pt x="44" y="36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6" y="47"/>
                  </a:lnTo>
                  <a:lnTo>
                    <a:pt x="47" y="47"/>
                  </a:lnTo>
                  <a:lnTo>
                    <a:pt x="47" y="48"/>
                  </a:lnTo>
                  <a:lnTo>
                    <a:pt x="51" y="48"/>
                  </a:lnTo>
                  <a:lnTo>
                    <a:pt x="47" y="44"/>
                  </a:lnTo>
                  <a:lnTo>
                    <a:pt x="47" y="62"/>
                  </a:lnTo>
                  <a:lnTo>
                    <a:pt x="51" y="58"/>
                  </a:lnTo>
                  <a:lnTo>
                    <a:pt x="47" y="58"/>
                  </a:lnTo>
                  <a:lnTo>
                    <a:pt x="47" y="59"/>
                  </a:lnTo>
                  <a:lnTo>
                    <a:pt x="46" y="59"/>
                  </a:lnTo>
                  <a:lnTo>
                    <a:pt x="46" y="66"/>
                  </a:lnTo>
                  <a:lnTo>
                    <a:pt x="44" y="66"/>
                  </a:lnTo>
                  <a:lnTo>
                    <a:pt x="44" y="70"/>
                  </a:lnTo>
                  <a:lnTo>
                    <a:pt x="43" y="70"/>
                  </a:lnTo>
                  <a:lnTo>
                    <a:pt x="43" y="75"/>
                  </a:lnTo>
                  <a:lnTo>
                    <a:pt x="47" y="71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1" y="72"/>
                  </a:lnTo>
                  <a:lnTo>
                    <a:pt x="41" y="75"/>
                  </a:lnTo>
                  <a:lnTo>
                    <a:pt x="40" y="75"/>
                  </a:lnTo>
                  <a:lnTo>
                    <a:pt x="40" y="78"/>
                  </a:lnTo>
                  <a:lnTo>
                    <a:pt x="39" y="78"/>
                  </a:lnTo>
                  <a:lnTo>
                    <a:pt x="39" y="82"/>
                  </a:lnTo>
                  <a:lnTo>
                    <a:pt x="43" y="78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7" y="79"/>
                  </a:lnTo>
                  <a:lnTo>
                    <a:pt x="37" y="82"/>
                  </a:lnTo>
                  <a:lnTo>
                    <a:pt x="35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6"/>
                  </a:lnTo>
                  <a:lnTo>
                    <a:pt x="32" y="86"/>
                  </a:lnTo>
                  <a:lnTo>
                    <a:pt x="32" y="90"/>
                  </a:lnTo>
                  <a:lnTo>
                    <a:pt x="36" y="86"/>
                  </a:lnTo>
                  <a:lnTo>
                    <a:pt x="32" y="86"/>
                  </a:lnTo>
                  <a:lnTo>
                    <a:pt x="32" y="87"/>
                  </a:lnTo>
                  <a:lnTo>
                    <a:pt x="29" y="90"/>
                  </a:lnTo>
                  <a:lnTo>
                    <a:pt x="27" y="90"/>
                  </a:lnTo>
                  <a:lnTo>
                    <a:pt x="27" y="91"/>
                  </a:lnTo>
                  <a:lnTo>
                    <a:pt x="25" y="91"/>
                  </a:lnTo>
                  <a:lnTo>
                    <a:pt x="25" y="95"/>
                  </a:lnTo>
                  <a:lnTo>
                    <a:pt x="29" y="91"/>
                  </a:lnTo>
                  <a:lnTo>
                    <a:pt x="25" y="91"/>
                  </a:lnTo>
                  <a:lnTo>
                    <a:pt x="25" y="93"/>
                  </a:lnTo>
                  <a:lnTo>
                    <a:pt x="23" y="93"/>
                  </a:lnTo>
                  <a:lnTo>
                    <a:pt x="23" y="94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9"/>
                  </a:lnTo>
                  <a:lnTo>
                    <a:pt x="23" y="95"/>
                  </a:lnTo>
                  <a:lnTo>
                    <a:pt x="17" y="95"/>
                  </a:lnTo>
                  <a:lnTo>
                    <a:pt x="17" y="97"/>
                  </a:lnTo>
                  <a:lnTo>
                    <a:pt x="15" y="97"/>
                  </a:lnTo>
                  <a:lnTo>
                    <a:pt x="17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08" name="Freeform 22">
              <a:extLst>
                <a:ext uri="{FF2B5EF4-FFF2-40B4-BE49-F238E27FC236}">
                  <a16:creationId xmlns:a16="http://schemas.microsoft.com/office/drawing/2014/main" id="{818626F2-6A67-EA48-840B-822A7872B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150"/>
              <a:ext cx="47" cy="40"/>
            </a:xfrm>
            <a:custGeom>
              <a:avLst/>
              <a:gdLst>
                <a:gd name="T0" fmla="*/ 18 w 47"/>
                <a:gd name="T1" fmla="*/ 0 h 40"/>
                <a:gd name="T2" fmla="*/ 14 w 47"/>
                <a:gd name="T3" fmla="*/ 1 h 40"/>
                <a:gd name="T4" fmla="*/ 11 w 47"/>
                <a:gd name="T5" fmla="*/ 2 h 40"/>
                <a:gd name="T6" fmla="*/ 8 w 47"/>
                <a:gd name="T7" fmla="*/ 4 h 40"/>
                <a:gd name="T8" fmla="*/ 7 w 47"/>
                <a:gd name="T9" fmla="*/ 5 h 40"/>
                <a:gd name="T10" fmla="*/ 6 w 47"/>
                <a:gd name="T11" fmla="*/ 6 h 40"/>
                <a:gd name="T12" fmla="*/ 4 w 47"/>
                <a:gd name="T13" fmla="*/ 8 h 40"/>
                <a:gd name="T14" fmla="*/ 3 w 47"/>
                <a:gd name="T15" fmla="*/ 9 h 40"/>
                <a:gd name="T16" fmla="*/ 2 w 47"/>
                <a:gd name="T17" fmla="*/ 12 h 40"/>
                <a:gd name="T18" fmla="*/ 0 w 47"/>
                <a:gd name="T19" fmla="*/ 16 h 40"/>
                <a:gd name="T20" fmla="*/ 0 w 47"/>
                <a:gd name="T21" fmla="*/ 24 h 40"/>
                <a:gd name="T22" fmla="*/ 2 w 47"/>
                <a:gd name="T23" fmla="*/ 28 h 40"/>
                <a:gd name="T24" fmla="*/ 3 w 47"/>
                <a:gd name="T25" fmla="*/ 31 h 40"/>
                <a:gd name="T26" fmla="*/ 4 w 47"/>
                <a:gd name="T27" fmla="*/ 32 h 40"/>
                <a:gd name="T28" fmla="*/ 6 w 47"/>
                <a:gd name="T29" fmla="*/ 33 h 40"/>
                <a:gd name="T30" fmla="*/ 7 w 47"/>
                <a:gd name="T31" fmla="*/ 35 h 40"/>
                <a:gd name="T32" fmla="*/ 8 w 47"/>
                <a:gd name="T33" fmla="*/ 36 h 40"/>
                <a:gd name="T34" fmla="*/ 11 w 47"/>
                <a:gd name="T35" fmla="*/ 37 h 40"/>
                <a:gd name="T36" fmla="*/ 14 w 47"/>
                <a:gd name="T37" fmla="*/ 39 h 40"/>
                <a:gd name="T38" fmla="*/ 18 w 47"/>
                <a:gd name="T39" fmla="*/ 40 h 40"/>
                <a:gd name="T40" fmla="*/ 30 w 47"/>
                <a:gd name="T41" fmla="*/ 40 h 40"/>
                <a:gd name="T42" fmla="*/ 34 w 47"/>
                <a:gd name="T43" fmla="*/ 39 h 40"/>
                <a:gd name="T44" fmla="*/ 37 w 47"/>
                <a:gd name="T45" fmla="*/ 37 h 40"/>
                <a:gd name="T46" fmla="*/ 39 w 47"/>
                <a:gd name="T47" fmla="*/ 36 h 40"/>
                <a:gd name="T48" fmla="*/ 41 w 47"/>
                <a:gd name="T49" fmla="*/ 35 h 40"/>
                <a:gd name="T50" fmla="*/ 42 w 47"/>
                <a:gd name="T51" fmla="*/ 33 h 40"/>
                <a:gd name="T52" fmla="*/ 43 w 47"/>
                <a:gd name="T53" fmla="*/ 32 h 40"/>
                <a:gd name="T54" fmla="*/ 45 w 47"/>
                <a:gd name="T55" fmla="*/ 31 h 40"/>
                <a:gd name="T56" fmla="*/ 46 w 47"/>
                <a:gd name="T57" fmla="*/ 28 h 40"/>
                <a:gd name="T58" fmla="*/ 47 w 47"/>
                <a:gd name="T59" fmla="*/ 24 h 40"/>
                <a:gd name="T60" fmla="*/ 47 w 47"/>
                <a:gd name="T61" fmla="*/ 16 h 40"/>
                <a:gd name="T62" fmla="*/ 46 w 47"/>
                <a:gd name="T63" fmla="*/ 12 h 40"/>
                <a:gd name="T64" fmla="*/ 45 w 47"/>
                <a:gd name="T65" fmla="*/ 9 h 40"/>
                <a:gd name="T66" fmla="*/ 43 w 47"/>
                <a:gd name="T67" fmla="*/ 8 h 40"/>
                <a:gd name="T68" fmla="*/ 42 w 47"/>
                <a:gd name="T69" fmla="*/ 6 h 40"/>
                <a:gd name="T70" fmla="*/ 41 w 47"/>
                <a:gd name="T71" fmla="*/ 5 h 40"/>
                <a:gd name="T72" fmla="*/ 39 w 47"/>
                <a:gd name="T73" fmla="*/ 4 h 40"/>
                <a:gd name="T74" fmla="*/ 37 w 47"/>
                <a:gd name="T75" fmla="*/ 2 h 40"/>
                <a:gd name="T76" fmla="*/ 34 w 47"/>
                <a:gd name="T77" fmla="*/ 1 h 40"/>
                <a:gd name="T78" fmla="*/ 30 w 47"/>
                <a:gd name="T79" fmla="*/ 0 h 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"/>
                <a:gd name="T121" fmla="*/ 0 h 40"/>
                <a:gd name="T122" fmla="*/ 47 w 47"/>
                <a:gd name="T123" fmla="*/ 40 h 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" h="40">
                  <a:moveTo>
                    <a:pt x="23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4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23" y="40"/>
                  </a:lnTo>
                  <a:lnTo>
                    <a:pt x="30" y="40"/>
                  </a:lnTo>
                  <a:lnTo>
                    <a:pt x="30" y="39"/>
                  </a:lnTo>
                  <a:lnTo>
                    <a:pt x="34" y="39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7" y="20"/>
                  </a:lnTo>
                  <a:lnTo>
                    <a:pt x="47" y="16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09" name="Freeform 23">
              <a:extLst>
                <a:ext uri="{FF2B5EF4-FFF2-40B4-BE49-F238E27FC236}">
                  <a16:creationId xmlns:a16="http://schemas.microsoft.com/office/drawing/2014/main" id="{44299450-7F22-C843-BF00-85BD5D7F7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2146"/>
              <a:ext cx="52" cy="48"/>
            </a:xfrm>
            <a:custGeom>
              <a:avLst/>
              <a:gdLst>
                <a:gd name="T0" fmla="*/ 17 w 52"/>
                <a:gd name="T1" fmla="*/ 5 h 48"/>
                <a:gd name="T2" fmla="*/ 13 w 52"/>
                <a:gd name="T3" fmla="*/ 6 h 48"/>
                <a:gd name="T4" fmla="*/ 9 w 52"/>
                <a:gd name="T5" fmla="*/ 5 h 48"/>
                <a:gd name="T6" fmla="*/ 8 w 52"/>
                <a:gd name="T7" fmla="*/ 6 h 48"/>
                <a:gd name="T8" fmla="*/ 6 w 52"/>
                <a:gd name="T9" fmla="*/ 8 h 48"/>
                <a:gd name="T10" fmla="*/ 5 w 52"/>
                <a:gd name="T11" fmla="*/ 9 h 48"/>
                <a:gd name="T12" fmla="*/ 4 w 52"/>
                <a:gd name="T13" fmla="*/ 10 h 48"/>
                <a:gd name="T14" fmla="*/ 2 w 52"/>
                <a:gd name="T15" fmla="*/ 13 h 48"/>
                <a:gd name="T16" fmla="*/ 1 w 52"/>
                <a:gd name="T17" fmla="*/ 31 h 48"/>
                <a:gd name="T18" fmla="*/ 2 w 52"/>
                <a:gd name="T19" fmla="*/ 32 h 48"/>
                <a:gd name="T20" fmla="*/ 4 w 52"/>
                <a:gd name="T21" fmla="*/ 35 h 48"/>
                <a:gd name="T22" fmla="*/ 5 w 52"/>
                <a:gd name="T23" fmla="*/ 36 h 48"/>
                <a:gd name="T24" fmla="*/ 6 w 52"/>
                <a:gd name="T25" fmla="*/ 37 h 48"/>
                <a:gd name="T26" fmla="*/ 8 w 52"/>
                <a:gd name="T27" fmla="*/ 39 h 48"/>
                <a:gd name="T28" fmla="*/ 12 w 52"/>
                <a:gd name="T29" fmla="*/ 45 h 48"/>
                <a:gd name="T30" fmla="*/ 14 w 52"/>
                <a:gd name="T31" fmla="*/ 47 h 48"/>
                <a:gd name="T32" fmla="*/ 18 w 52"/>
                <a:gd name="T33" fmla="*/ 48 h 48"/>
                <a:gd name="T34" fmla="*/ 32 w 52"/>
                <a:gd name="T35" fmla="*/ 47 h 48"/>
                <a:gd name="T36" fmla="*/ 36 w 52"/>
                <a:gd name="T37" fmla="*/ 45 h 48"/>
                <a:gd name="T38" fmla="*/ 44 w 52"/>
                <a:gd name="T39" fmla="*/ 43 h 48"/>
                <a:gd name="T40" fmla="*/ 45 w 52"/>
                <a:gd name="T41" fmla="*/ 41 h 48"/>
                <a:gd name="T42" fmla="*/ 47 w 52"/>
                <a:gd name="T43" fmla="*/ 40 h 48"/>
                <a:gd name="T44" fmla="*/ 48 w 52"/>
                <a:gd name="T45" fmla="*/ 39 h 48"/>
                <a:gd name="T46" fmla="*/ 49 w 52"/>
                <a:gd name="T47" fmla="*/ 37 h 48"/>
                <a:gd name="T48" fmla="*/ 51 w 52"/>
                <a:gd name="T49" fmla="*/ 35 h 48"/>
                <a:gd name="T50" fmla="*/ 44 w 52"/>
                <a:gd name="T51" fmla="*/ 20 h 48"/>
                <a:gd name="T52" fmla="*/ 44 w 52"/>
                <a:gd name="T53" fmla="*/ 32 h 48"/>
                <a:gd name="T54" fmla="*/ 43 w 52"/>
                <a:gd name="T55" fmla="*/ 35 h 48"/>
                <a:gd name="T56" fmla="*/ 41 w 52"/>
                <a:gd name="T57" fmla="*/ 36 h 48"/>
                <a:gd name="T58" fmla="*/ 40 w 52"/>
                <a:gd name="T59" fmla="*/ 37 h 48"/>
                <a:gd name="T60" fmla="*/ 39 w 52"/>
                <a:gd name="T61" fmla="*/ 39 h 48"/>
                <a:gd name="T62" fmla="*/ 37 w 52"/>
                <a:gd name="T63" fmla="*/ 40 h 48"/>
                <a:gd name="T64" fmla="*/ 33 w 52"/>
                <a:gd name="T65" fmla="*/ 39 h 48"/>
                <a:gd name="T66" fmla="*/ 29 w 52"/>
                <a:gd name="T67" fmla="*/ 40 h 48"/>
                <a:gd name="T68" fmla="*/ 24 w 52"/>
                <a:gd name="T69" fmla="*/ 44 h 48"/>
                <a:gd name="T70" fmla="*/ 20 w 52"/>
                <a:gd name="T71" fmla="*/ 43 h 48"/>
                <a:gd name="T72" fmla="*/ 14 w 52"/>
                <a:gd name="T73" fmla="*/ 36 h 48"/>
                <a:gd name="T74" fmla="*/ 13 w 52"/>
                <a:gd name="T75" fmla="*/ 35 h 48"/>
                <a:gd name="T76" fmla="*/ 12 w 52"/>
                <a:gd name="T77" fmla="*/ 33 h 48"/>
                <a:gd name="T78" fmla="*/ 10 w 52"/>
                <a:gd name="T79" fmla="*/ 32 h 48"/>
                <a:gd name="T80" fmla="*/ 9 w 52"/>
                <a:gd name="T81" fmla="*/ 31 h 48"/>
                <a:gd name="T82" fmla="*/ 8 w 52"/>
                <a:gd name="T83" fmla="*/ 28 h 48"/>
                <a:gd name="T84" fmla="*/ 6 w 52"/>
                <a:gd name="T85" fmla="*/ 21 h 48"/>
                <a:gd name="T86" fmla="*/ 8 w 52"/>
                <a:gd name="T87" fmla="*/ 19 h 48"/>
                <a:gd name="T88" fmla="*/ 9 w 52"/>
                <a:gd name="T89" fmla="*/ 16 h 48"/>
                <a:gd name="T90" fmla="*/ 10 w 52"/>
                <a:gd name="T91" fmla="*/ 14 h 48"/>
                <a:gd name="T92" fmla="*/ 12 w 52"/>
                <a:gd name="T93" fmla="*/ 13 h 48"/>
                <a:gd name="T94" fmla="*/ 13 w 52"/>
                <a:gd name="T95" fmla="*/ 12 h 48"/>
                <a:gd name="T96" fmla="*/ 14 w 52"/>
                <a:gd name="T97" fmla="*/ 10 h 48"/>
                <a:gd name="T98" fmla="*/ 16 w 52"/>
                <a:gd name="T99" fmla="*/ 9 h 48"/>
                <a:gd name="T100" fmla="*/ 20 w 52"/>
                <a:gd name="T101" fmla="*/ 8 h 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"/>
                <a:gd name="T154" fmla="*/ 0 h 48"/>
                <a:gd name="T155" fmla="*/ 52 w 52"/>
                <a:gd name="T156" fmla="*/ 48 h 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" h="48">
                  <a:moveTo>
                    <a:pt x="25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5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9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2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13"/>
                  </a:lnTo>
                  <a:lnTo>
                    <a:pt x="6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4" y="35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5" y="36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6" y="37"/>
                  </a:lnTo>
                  <a:lnTo>
                    <a:pt x="6" y="41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10" y="43"/>
                  </a:lnTo>
                  <a:lnTo>
                    <a:pt x="8" y="39"/>
                  </a:lnTo>
                  <a:lnTo>
                    <a:pt x="8" y="43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6" y="45"/>
                  </a:lnTo>
                  <a:lnTo>
                    <a:pt x="13" y="41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20" y="47"/>
                  </a:lnTo>
                  <a:lnTo>
                    <a:pt x="17" y="43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33" y="48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5" y="43"/>
                  </a:lnTo>
                  <a:lnTo>
                    <a:pt x="32" y="47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39" y="45"/>
                  </a:lnTo>
                  <a:lnTo>
                    <a:pt x="39" y="41"/>
                  </a:lnTo>
                  <a:lnTo>
                    <a:pt x="36" y="45"/>
                  </a:lnTo>
                  <a:lnTo>
                    <a:pt x="40" y="45"/>
                  </a:lnTo>
                  <a:lnTo>
                    <a:pt x="40" y="44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3"/>
                  </a:lnTo>
                  <a:lnTo>
                    <a:pt x="44" y="39"/>
                  </a:lnTo>
                  <a:lnTo>
                    <a:pt x="41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3" y="41"/>
                  </a:lnTo>
                  <a:lnTo>
                    <a:pt x="45" y="41"/>
                  </a:lnTo>
                  <a:lnTo>
                    <a:pt x="45" y="40"/>
                  </a:lnTo>
                  <a:lnTo>
                    <a:pt x="47" y="40"/>
                  </a:lnTo>
                  <a:lnTo>
                    <a:pt x="47" y="36"/>
                  </a:lnTo>
                  <a:lnTo>
                    <a:pt x="44" y="40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8" y="39"/>
                  </a:lnTo>
                  <a:lnTo>
                    <a:pt x="48" y="35"/>
                  </a:lnTo>
                  <a:lnTo>
                    <a:pt x="45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9" y="37"/>
                  </a:lnTo>
                  <a:lnTo>
                    <a:pt x="49" y="32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52" y="31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4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35"/>
                  </a:lnTo>
                  <a:lnTo>
                    <a:pt x="47" y="31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1" y="32"/>
                  </a:lnTo>
                  <a:lnTo>
                    <a:pt x="41" y="36"/>
                  </a:lnTo>
                  <a:lnTo>
                    <a:pt x="45" y="32"/>
                  </a:lnTo>
                  <a:lnTo>
                    <a:pt x="41" y="32"/>
                  </a:lnTo>
                  <a:lnTo>
                    <a:pt x="41" y="33"/>
                  </a:lnTo>
                  <a:lnTo>
                    <a:pt x="40" y="33"/>
                  </a:lnTo>
                  <a:lnTo>
                    <a:pt x="40" y="37"/>
                  </a:lnTo>
                  <a:lnTo>
                    <a:pt x="44" y="33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9"/>
                  </a:lnTo>
                  <a:lnTo>
                    <a:pt x="43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7" y="36"/>
                  </a:lnTo>
                  <a:lnTo>
                    <a:pt x="37" y="40"/>
                  </a:lnTo>
                  <a:lnTo>
                    <a:pt x="41" y="36"/>
                  </a:lnTo>
                  <a:lnTo>
                    <a:pt x="37" y="36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43"/>
                  </a:lnTo>
                  <a:lnTo>
                    <a:pt x="36" y="39"/>
                  </a:lnTo>
                  <a:lnTo>
                    <a:pt x="29" y="39"/>
                  </a:lnTo>
                  <a:lnTo>
                    <a:pt x="29" y="40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32" y="40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16" y="39"/>
                  </a:lnTo>
                  <a:lnTo>
                    <a:pt x="20" y="43"/>
                  </a:lnTo>
                  <a:lnTo>
                    <a:pt x="20" y="39"/>
                  </a:lnTo>
                  <a:lnTo>
                    <a:pt x="18" y="39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9" y="35"/>
                  </a:lnTo>
                  <a:lnTo>
                    <a:pt x="13" y="39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1"/>
                  </a:lnTo>
                  <a:lnTo>
                    <a:pt x="5" y="31"/>
                  </a:lnTo>
                  <a:lnTo>
                    <a:pt x="9" y="35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3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9"/>
                  </a:lnTo>
                  <a:lnTo>
                    <a:pt x="9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6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25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10" name="Freeform 24">
              <a:extLst>
                <a:ext uri="{FF2B5EF4-FFF2-40B4-BE49-F238E27FC236}">
                  <a16:creationId xmlns:a16="http://schemas.microsoft.com/office/drawing/2014/main" id="{DF490CB4-0DF5-AB4B-8480-330F58FE2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2146"/>
              <a:ext cx="26" cy="20"/>
            </a:xfrm>
            <a:custGeom>
              <a:avLst/>
              <a:gdLst>
                <a:gd name="T0" fmla="*/ 26 w 26"/>
                <a:gd name="T1" fmla="*/ 13 h 20"/>
                <a:gd name="T2" fmla="*/ 24 w 26"/>
                <a:gd name="T3" fmla="*/ 12 h 20"/>
                <a:gd name="T4" fmla="*/ 24 w 26"/>
                <a:gd name="T5" fmla="*/ 16 h 20"/>
                <a:gd name="T6" fmla="*/ 23 w 26"/>
                <a:gd name="T7" fmla="*/ 10 h 20"/>
                <a:gd name="T8" fmla="*/ 20 w 26"/>
                <a:gd name="T9" fmla="*/ 9 h 20"/>
                <a:gd name="T10" fmla="*/ 23 w 26"/>
                <a:gd name="T11" fmla="*/ 9 h 20"/>
                <a:gd name="T12" fmla="*/ 22 w 26"/>
                <a:gd name="T13" fmla="*/ 8 h 20"/>
                <a:gd name="T14" fmla="*/ 22 w 26"/>
                <a:gd name="T15" fmla="*/ 12 h 20"/>
                <a:gd name="T16" fmla="*/ 20 w 26"/>
                <a:gd name="T17" fmla="*/ 8 h 20"/>
                <a:gd name="T18" fmla="*/ 18 w 26"/>
                <a:gd name="T19" fmla="*/ 6 h 20"/>
                <a:gd name="T20" fmla="*/ 20 w 26"/>
                <a:gd name="T21" fmla="*/ 6 h 20"/>
                <a:gd name="T22" fmla="*/ 19 w 26"/>
                <a:gd name="T23" fmla="*/ 5 h 20"/>
                <a:gd name="T24" fmla="*/ 19 w 26"/>
                <a:gd name="T25" fmla="*/ 9 h 20"/>
                <a:gd name="T26" fmla="*/ 18 w 26"/>
                <a:gd name="T27" fmla="*/ 5 h 20"/>
                <a:gd name="T28" fmla="*/ 15 w 26"/>
                <a:gd name="T29" fmla="*/ 4 h 20"/>
                <a:gd name="T30" fmla="*/ 11 w 26"/>
                <a:gd name="T31" fmla="*/ 2 h 20"/>
                <a:gd name="T32" fmla="*/ 14 w 26"/>
                <a:gd name="T33" fmla="*/ 2 h 20"/>
                <a:gd name="T34" fmla="*/ 12 w 26"/>
                <a:gd name="T35" fmla="*/ 1 h 20"/>
                <a:gd name="T36" fmla="*/ 10 w 26"/>
                <a:gd name="T37" fmla="*/ 5 h 20"/>
                <a:gd name="T38" fmla="*/ 8 w 26"/>
                <a:gd name="T39" fmla="*/ 1 h 20"/>
                <a:gd name="T40" fmla="*/ 7 w 26"/>
                <a:gd name="T41" fmla="*/ 0 h 20"/>
                <a:gd name="T42" fmla="*/ 0 w 26"/>
                <a:gd name="T43" fmla="*/ 8 h 20"/>
                <a:gd name="T44" fmla="*/ 3 w 26"/>
                <a:gd name="T45" fmla="*/ 4 h 20"/>
                <a:gd name="T46" fmla="*/ 4 w 26"/>
                <a:gd name="T47" fmla="*/ 8 h 20"/>
                <a:gd name="T48" fmla="*/ 11 w 26"/>
                <a:gd name="T49" fmla="*/ 9 h 20"/>
                <a:gd name="T50" fmla="*/ 7 w 26"/>
                <a:gd name="T51" fmla="*/ 9 h 20"/>
                <a:gd name="T52" fmla="*/ 8 w 26"/>
                <a:gd name="T53" fmla="*/ 10 h 20"/>
                <a:gd name="T54" fmla="*/ 12 w 26"/>
                <a:gd name="T55" fmla="*/ 12 h 20"/>
                <a:gd name="T56" fmla="*/ 12 w 26"/>
                <a:gd name="T57" fmla="*/ 8 h 20"/>
                <a:gd name="T58" fmla="*/ 14 w 26"/>
                <a:gd name="T59" fmla="*/ 12 h 20"/>
                <a:gd name="T60" fmla="*/ 18 w 26"/>
                <a:gd name="T61" fmla="*/ 13 h 20"/>
                <a:gd name="T62" fmla="*/ 14 w 26"/>
                <a:gd name="T63" fmla="*/ 13 h 20"/>
                <a:gd name="T64" fmla="*/ 15 w 26"/>
                <a:gd name="T65" fmla="*/ 14 h 20"/>
                <a:gd name="T66" fmla="*/ 15 w 26"/>
                <a:gd name="T67" fmla="*/ 10 h 20"/>
                <a:gd name="T68" fmla="*/ 16 w 26"/>
                <a:gd name="T69" fmla="*/ 14 h 20"/>
                <a:gd name="T70" fmla="*/ 20 w 26"/>
                <a:gd name="T71" fmla="*/ 16 h 20"/>
                <a:gd name="T72" fmla="*/ 16 w 26"/>
                <a:gd name="T73" fmla="*/ 16 h 20"/>
                <a:gd name="T74" fmla="*/ 18 w 26"/>
                <a:gd name="T75" fmla="*/ 17 h 20"/>
                <a:gd name="T76" fmla="*/ 18 w 26"/>
                <a:gd name="T77" fmla="*/ 13 h 20"/>
                <a:gd name="T78" fmla="*/ 19 w 26"/>
                <a:gd name="T79" fmla="*/ 19 h 20"/>
                <a:gd name="T80" fmla="*/ 23 w 26"/>
                <a:gd name="T81" fmla="*/ 20 h 20"/>
                <a:gd name="T82" fmla="*/ 19 w 26"/>
                <a:gd name="T83" fmla="*/ 20 h 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"/>
                <a:gd name="T127" fmla="*/ 0 h 20"/>
                <a:gd name="T128" fmla="*/ 26 w 26"/>
                <a:gd name="T129" fmla="*/ 20 h 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" h="20">
                  <a:moveTo>
                    <a:pt x="26" y="17"/>
                  </a:moveTo>
                  <a:lnTo>
                    <a:pt x="26" y="13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7" y="1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11" y="9"/>
                  </a:lnTo>
                  <a:lnTo>
                    <a:pt x="7" y="5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8" y="13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22" y="17"/>
                  </a:lnTo>
                  <a:lnTo>
                    <a:pt x="18" y="13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23" y="20"/>
                  </a:lnTo>
                  <a:lnTo>
                    <a:pt x="19" y="16"/>
                  </a:lnTo>
                  <a:lnTo>
                    <a:pt x="19" y="20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11" name="Freeform 25">
              <a:extLst>
                <a:ext uri="{FF2B5EF4-FFF2-40B4-BE49-F238E27FC236}">
                  <a16:creationId xmlns:a16="http://schemas.microsoft.com/office/drawing/2014/main" id="{6CC4B5B8-4FBF-764B-ACD8-1241451CF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170"/>
              <a:ext cx="90" cy="1"/>
            </a:xfrm>
            <a:custGeom>
              <a:avLst/>
              <a:gdLst>
                <a:gd name="T0" fmla="*/ 0 w 90"/>
                <a:gd name="T1" fmla="*/ 0 h 1"/>
                <a:gd name="T2" fmla="*/ 89 w 90"/>
                <a:gd name="T3" fmla="*/ 0 h 1"/>
                <a:gd name="T4" fmla="*/ 90 w 90"/>
                <a:gd name="T5" fmla="*/ 0 h 1"/>
                <a:gd name="T6" fmla="*/ 0 60000 65536"/>
                <a:gd name="T7" fmla="*/ 0 60000 65536"/>
                <a:gd name="T8" fmla="*/ 0 60000 65536"/>
                <a:gd name="T9" fmla="*/ 0 w 90"/>
                <a:gd name="T10" fmla="*/ 0 h 1"/>
                <a:gd name="T11" fmla="*/ 90 w 9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1">
                  <a:moveTo>
                    <a:pt x="0" y="0"/>
                  </a:move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12" name="Freeform 26">
              <a:extLst>
                <a:ext uri="{FF2B5EF4-FFF2-40B4-BE49-F238E27FC236}">
                  <a16:creationId xmlns:a16="http://schemas.microsoft.com/office/drawing/2014/main" id="{DFA24BF5-EF71-1F41-893C-ADF84C99C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151"/>
              <a:ext cx="38" cy="36"/>
            </a:xfrm>
            <a:custGeom>
              <a:avLst/>
              <a:gdLst>
                <a:gd name="T0" fmla="*/ 0 w 38"/>
                <a:gd name="T1" fmla="*/ 0 h 36"/>
                <a:gd name="T2" fmla="*/ 38 w 38"/>
                <a:gd name="T3" fmla="*/ 19 h 36"/>
                <a:gd name="T4" fmla="*/ 0 w 38"/>
                <a:gd name="T5" fmla="*/ 36 h 36"/>
                <a:gd name="T6" fmla="*/ 19 w 38"/>
                <a:gd name="T7" fmla="*/ 19 h 36"/>
                <a:gd name="T8" fmla="*/ 0 w 3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0" y="0"/>
                  </a:moveTo>
                  <a:lnTo>
                    <a:pt x="38" y="19"/>
                  </a:lnTo>
                  <a:lnTo>
                    <a:pt x="0" y="36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3" name="Freeform 27">
              <a:extLst>
                <a:ext uri="{FF2B5EF4-FFF2-40B4-BE49-F238E27FC236}">
                  <a16:creationId xmlns:a16="http://schemas.microsoft.com/office/drawing/2014/main" id="{1D492026-8E17-DE40-9400-3E8F4062C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175"/>
              <a:ext cx="75" cy="1"/>
            </a:xfrm>
            <a:custGeom>
              <a:avLst/>
              <a:gdLst>
                <a:gd name="T0" fmla="*/ 75 w 75"/>
                <a:gd name="T1" fmla="*/ 0 h 1"/>
                <a:gd name="T2" fmla="*/ 0 w 75"/>
                <a:gd name="T3" fmla="*/ 0 h 1"/>
                <a:gd name="T4" fmla="*/ 1 w 75"/>
                <a:gd name="T5" fmla="*/ 0 h 1"/>
                <a:gd name="T6" fmla="*/ 0 60000 65536"/>
                <a:gd name="T7" fmla="*/ 0 60000 65536"/>
                <a:gd name="T8" fmla="*/ 0 60000 65536"/>
                <a:gd name="T9" fmla="*/ 0 w 75"/>
                <a:gd name="T10" fmla="*/ 0 h 1"/>
                <a:gd name="T11" fmla="*/ 75 w 7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">
                  <a:moveTo>
                    <a:pt x="75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14" name="Freeform 28">
              <a:extLst>
                <a:ext uri="{FF2B5EF4-FFF2-40B4-BE49-F238E27FC236}">
                  <a16:creationId xmlns:a16="http://schemas.microsoft.com/office/drawing/2014/main" id="{C5DE28C4-19B3-1946-9913-4EA434345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156"/>
              <a:ext cx="38" cy="38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19 h 38"/>
                <a:gd name="T4" fmla="*/ 38 w 38"/>
                <a:gd name="T5" fmla="*/ 0 h 38"/>
                <a:gd name="T6" fmla="*/ 19 w 38"/>
                <a:gd name="T7" fmla="*/ 19 h 38"/>
                <a:gd name="T8" fmla="*/ 38 w 38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38" y="38"/>
                  </a:moveTo>
                  <a:lnTo>
                    <a:pt x="0" y="19"/>
                  </a:lnTo>
                  <a:lnTo>
                    <a:pt x="38" y="0"/>
                  </a:lnTo>
                  <a:lnTo>
                    <a:pt x="19" y="19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5" name="Rectangle 29">
              <a:extLst>
                <a:ext uri="{FF2B5EF4-FFF2-40B4-BE49-F238E27FC236}">
                  <a16:creationId xmlns:a16="http://schemas.microsoft.com/office/drawing/2014/main" id="{0D2B9AA5-141D-F643-87F0-8445AAF59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379"/>
              <a:ext cx="59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Reference conductor</a:t>
              </a: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16" name="Freeform 30">
              <a:extLst>
                <a:ext uri="{FF2B5EF4-FFF2-40B4-BE49-F238E27FC236}">
                  <a16:creationId xmlns:a16="http://schemas.microsoft.com/office/drawing/2014/main" id="{1A6103E5-F1B0-F440-AF52-EFF062F62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166"/>
              <a:ext cx="7" cy="314"/>
            </a:xfrm>
            <a:custGeom>
              <a:avLst/>
              <a:gdLst>
                <a:gd name="T0" fmla="*/ 7 w 7"/>
                <a:gd name="T1" fmla="*/ 4 h 314"/>
                <a:gd name="T2" fmla="*/ 7 w 7"/>
                <a:gd name="T3" fmla="*/ 1 h 314"/>
                <a:gd name="T4" fmla="*/ 6 w 7"/>
                <a:gd name="T5" fmla="*/ 1 h 314"/>
                <a:gd name="T6" fmla="*/ 6 w 7"/>
                <a:gd name="T7" fmla="*/ 0 h 314"/>
                <a:gd name="T8" fmla="*/ 3 w 7"/>
                <a:gd name="T9" fmla="*/ 0 h 314"/>
                <a:gd name="T10" fmla="*/ 3 w 7"/>
                <a:gd name="T11" fmla="*/ 1 h 314"/>
                <a:gd name="T12" fmla="*/ 2 w 7"/>
                <a:gd name="T13" fmla="*/ 1 h 314"/>
                <a:gd name="T14" fmla="*/ 2 w 7"/>
                <a:gd name="T15" fmla="*/ 3 h 314"/>
                <a:gd name="T16" fmla="*/ 0 w 7"/>
                <a:gd name="T17" fmla="*/ 3 h 314"/>
                <a:gd name="T18" fmla="*/ 0 w 7"/>
                <a:gd name="T19" fmla="*/ 311 h 314"/>
                <a:gd name="T20" fmla="*/ 2 w 7"/>
                <a:gd name="T21" fmla="*/ 311 h 314"/>
                <a:gd name="T22" fmla="*/ 2 w 7"/>
                <a:gd name="T23" fmla="*/ 313 h 314"/>
                <a:gd name="T24" fmla="*/ 3 w 7"/>
                <a:gd name="T25" fmla="*/ 313 h 314"/>
                <a:gd name="T26" fmla="*/ 3 w 7"/>
                <a:gd name="T27" fmla="*/ 314 h 314"/>
                <a:gd name="T28" fmla="*/ 6 w 7"/>
                <a:gd name="T29" fmla="*/ 314 h 314"/>
                <a:gd name="T30" fmla="*/ 6 w 7"/>
                <a:gd name="T31" fmla="*/ 313 h 314"/>
                <a:gd name="T32" fmla="*/ 7 w 7"/>
                <a:gd name="T33" fmla="*/ 313 h 314"/>
                <a:gd name="T34" fmla="*/ 7 w 7"/>
                <a:gd name="T35" fmla="*/ 310 h 314"/>
                <a:gd name="T36" fmla="*/ 7 w 7"/>
                <a:gd name="T37" fmla="*/ 4 h 3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314"/>
                <a:gd name="T59" fmla="*/ 7 w 7"/>
                <a:gd name="T60" fmla="*/ 314 h 3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314">
                  <a:moveTo>
                    <a:pt x="7" y="4"/>
                  </a:move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11"/>
                  </a:lnTo>
                  <a:lnTo>
                    <a:pt x="2" y="311"/>
                  </a:lnTo>
                  <a:lnTo>
                    <a:pt x="2" y="313"/>
                  </a:lnTo>
                  <a:lnTo>
                    <a:pt x="3" y="313"/>
                  </a:lnTo>
                  <a:lnTo>
                    <a:pt x="3" y="314"/>
                  </a:lnTo>
                  <a:lnTo>
                    <a:pt x="6" y="314"/>
                  </a:lnTo>
                  <a:lnTo>
                    <a:pt x="6" y="313"/>
                  </a:lnTo>
                  <a:lnTo>
                    <a:pt x="7" y="313"/>
                  </a:lnTo>
                  <a:lnTo>
                    <a:pt x="7" y="3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17" name="Rectangle 31">
              <a:extLst>
                <a:ext uri="{FF2B5EF4-FFF2-40B4-BE49-F238E27FC236}">
                  <a16:creationId xmlns:a16="http://schemas.microsoft.com/office/drawing/2014/main" id="{E00E9864-2DFD-F04F-A3D8-B9791DB40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279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18" name="Rectangle 32">
              <a:extLst>
                <a:ext uri="{FF2B5EF4-FFF2-40B4-BE49-F238E27FC236}">
                  <a16:creationId xmlns:a16="http://schemas.microsoft.com/office/drawing/2014/main" id="{CE632C1D-6AED-C44A-9BF0-88421805D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2312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19" name="Rectangle 33">
              <a:extLst>
                <a:ext uri="{FF2B5EF4-FFF2-40B4-BE49-F238E27FC236}">
                  <a16:creationId xmlns:a16="http://schemas.microsoft.com/office/drawing/2014/main" id="{CCA837DB-4E39-D74A-B024-8B2808C71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2551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x</a:t>
              </a: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20" name="Rectangle 34">
              <a:extLst>
                <a:ext uri="{FF2B5EF4-FFF2-40B4-BE49-F238E27FC236}">
                  <a16:creationId xmlns:a16="http://schemas.microsoft.com/office/drawing/2014/main" id="{04F06E9A-34A0-CA43-9B18-FA70F0BB4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581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21" name="Freeform 35">
              <a:extLst>
                <a:ext uri="{FF2B5EF4-FFF2-40B4-BE49-F238E27FC236}">
                  <a16:creationId xmlns:a16="http://schemas.microsoft.com/office/drawing/2014/main" id="{48E5398F-3D7B-3144-882D-BC8CD445B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292"/>
              <a:ext cx="7" cy="82"/>
            </a:xfrm>
            <a:custGeom>
              <a:avLst/>
              <a:gdLst>
                <a:gd name="T0" fmla="*/ 0 w 7"/>
                <a:gd name="T1" fmla="*/ 78 h 82"/>
                <a:gd name="T2" fmla="*/ 0 w 7"/>
                <a:gd name="T3" fmla="*/ 81 h 82"/>
                <a:gd name="T4" fmla="*/ 1 w 7"/>
                <a:gd name="T5" fmla="*/ 81 h 82"/>
                <a:gd name="T6" fmla="*/ 1 w 7"/>
                <a:gd name="T7" fmla="*/ 82 h 82"/>
                <a:gd name="T8" fmla="*/ 4 w 7"/>
                <a:gd name="T9" fmla="*/ 82 h 82"/>
                <a:gd name="T10" fmla="*/ 4 w 7"/>
                <a:gd name="T11" fmla="*/ 81 h 82"/>
                <a:gd name="T12" fmla="*/ 5 w 7"/>
                <a:gd name="T13" fmla="*/ 81 h 82"/>
                <a:gd name="T14" fmla="*/ 5 w 7"/>
                <a:gd name="T15" fmla="*/ 79 h 82"/>
                <a:gd name="T16" fmla="*/ 7 w 7"/>
                <a:gd name="T17" fmla="*/ 79 h 82"/>
                <a:gd name="T18" fmla="*/ 7 w 7"/>
                <a:gd name="T19" fmla="*/ 3 h 82"/>
                <a:gd name="T20" fmla="*/ 5 w 7"/>
                <a:gd name="T21" fmla="*/ 3 h 82"/>
                <a:gd name="T22" fmla="*/ 5 w 7"/>
                <a:gd name="T23" fmla="*/ 1 h 82"/>
                <a:gd name="T24" fmla="*/ 4 w 7"/>
                <a:gd name="T25" fmla="*/ 1 h 82"/>
                <a:gd name="T26" fmla="*/ 4 w 7"/>
                <a:gd name="T27" fmla="*/ 0 h 82"/>
                <a:gd name="T28" fmla="*/ 1 w 7"/>
                <a:gd name="T29" fmla="*/ 0 h 82"/>
                <a:gd name="T30" fmla="*/ 1 w 7"/>
                <a:gd name="T31" fmla="*/ 1 h 82"/>
                <a:gd name="T32" fmla="*/ 0 w 7"/>
                <a:gd name="T33" fmla="*/ 1 h 82"/>
                <a:gd name="T34" fmla="*/ 0 w 7"/>
                <a:gd name="T35" fmla="*/ 4 h 82"/>
                <a:gd name="T36" fmla="*/ 0 w 7"/>
                <a:gd name="T37" fmla="*/ 78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82"/>
                <a:gd name="T59" fmla="*/ 7 w 7"/>
                <a:gd name="T60" fmla="*/ 82 h 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82">
                  <a:moveTo>
                    <a:pt x="0" y="78"/>
                  </a:moveTo>
                  <a:lnTo>
                    <a:pt x="0" y="81"/>
                  </a:lnTo>
                  <a:lnTo>
                    <a:pt x="1" y="81"/>
                  </a:lnTo>
                  <a:lnTo>
                    <a:pt x="1" y="82"/>
                  </a:lnTo>
                  <a:lnTo>
                    <a:pt x="4" y="82"/>
                  </a:lnTo>
                  <a:lnTo>
                    <a:pt x="4" y="81"/>
                  </a:lnTo>
                  <a:lnTo>
                    <a:pt x="5" y="81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22" name="Freeform 36">
              <a:extLst>
                <a:ext uri="{FF2B5EF4-FFF2-40B4-BE49-F238E27FC236}">
                  <a16:creationId xmlns:a16="http://schemas.microsoft.com/office/drawing/2014/main" id="{FE9AEE03-45AF-AB42-B9F0-2933E9E09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2273"/>
              <a:ext cx="46" cy="57"/>
            </a:xfrm>
            <a:custGeom>
              <a:avLst/>
              <a:gdLst>
                <a:gd name="T0" fmla="*/ 0 w 46"/>
                <a:gd name="T1" fmla="*/ 57 h 57"/>
                <a:gd name="T2" fmla="*/ 23 w 46"/>
                <a:gd name="T3" fmla="*/ 0 h 57"/>
                <a:gd name="T4" fmla="*/ 46 w 46"/>
                <a:gd name="T5" fmla="*/ 57 h 57"/>
                <a:gd name="T6" fmla="*/ 23 w 46"/>
                <a:gd name="T7" fmla="*/ 42 h 57"/>
                <a:gd name="T8" fmla="*/ 0 w 46"/>
                <a:gd name="T9" fmla="*/ 5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57"/>
                <a:gd name="T17" fmla="*/ 46 w 4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57">
                  <a:moveTo>
                    <a:pt x="0" y="57"/>
                  </a:moveTo>
                  <a:lnTo>
                    <a:pt x="23" y="0"/>
                  </a:lnTo>
                  <a:lnTo>
                    <a:pt x="46" y="57"/>
                  </a:lnTo>
                  <a:lnTo>
                    <a:pt x="23" y="4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D1D7389-4FC8-DC87-56AE-9AC5F3A0F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Infinite line excited by a parallel </a:t>
            </a:r>
            <a:r>
              <a:rPr lang="en-US" sz="3200" dirty="0" err="1">
                <a:solidFill>
                  <a:schemeClr val="bg1"/>
                </a:solidFill>
              </a:rPr>
              <a:t>currentsource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FF38A-2400-3890-87B6-F1BFCF77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Rectangle 3">
            <a:extLst>
              <a:ext uri="{FF2B5EF4-FFF2-40B4-BE49-F238E27FC236}">
                <a16:creationId xmlns:a16="http://schemas.microsoft.com/office/drawing/2014/main" id="{76F73B53-C396-0694-9D31-F69408F15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7413625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Consider a line of length </a:t>
            </a:r>
            <a:r>
              <a:rPr lang="en-US" sz="2400" i="1" dirty="0">
                <a:latin typeface="+mj-lt"/>
              </a:rPr>
              <a:t>L</a:t>
            </a:r>
            <a:r>
              <a:rPr lang="en-US" sz="2400" dirty="0">
                <a:latin typeface="+mj-lt"/>
              </a:rPr>
              <a:t> with termination impedances 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at the ends:</a:t>
            </a:r>
          </a:p>
          <a:p>
            <a:pPr lvl="1" eaLnBrk="1" hangingPunct="1">
              <a:defRPr/>
            </a:pPr>
            <a:r>
              <a:rPr lang="en-US" sz="2000" dirty="0">
                <a:latin typeface="+mj-lt"/>
              </a:rPr>
              <a:t>For x &lt; </a:t>
            </a:r>
            <a:r>
              <a:rPr lang="en-US" sz="2000" dirty="0" err="1">
                <a:latin typeface="+mj-lt"/>
              </a:rPr>
              <a:t>x</a:t>
            </a:r>
            <a:r>
              <a:rPr lang="en-US" sz="2000" baseline="-25000" dirty="0" err="1">
                <a:latin typeface="+mj-lt"/>
              </a:rPr>
              <a:t>s</a:t>
            </a:r>
            <a:r>
              <a:rPr lang="en-US" sz="2000" dirty="0">
                <a:latin typeface="+mj-lt"/>
              </a:rPr>
              <a:t>, both positive and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negative traveling waves exist</a:t>
            </a:r>
          </a:p>
          <a:p>
            <a:pPr lvl="2" eaLnBrk="1" hangingPunct="1">
              <a:defRPr/>
            </a:pPr>
            <a:r>
              <a:rPr lang="en-US" sz="2000" dirty="0">
                <a:latin typeface="+mj-lt"/>
              </a:rPr>
              <a:t>due to reflections at the load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Same is true for x &gt; </a:t>
            </a:r>
            <a:r>
              <a:rPr lang="en-US" sz="2400" dirty="0" err="1">
                <a:latin typeface="+mj-lt"/>
              </a:rPr>
              <a:t>x</a:t>
            </a:r>
            <a:r>
              <a:rPr lang="en-US" sz="2400" baseline="-25000" dirty="0" err="1">
                <a:latin typeface="+mj-lt"/>
              </a:rPr>
              <a:t>s</a:t>
            </a:r>
            <a:endParaRPr lang="en-US" sz="2400" baseline="-25000" dirty="0">
              <a:latin typeface="+mj-lt"/>
            </a:endParaRP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On each section of line, 2 sets of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coefficients A &amp; B are needed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to represent the responses</a:t>
            </a:r>
          </a:p>
          <a:p>
            <a:pPr lvl="1" eaLnBrk="1" hangingPunct="1">
              <a:defRPr/>
            </a:pPr>
            <a:r>
              <a:rPr lang="en-US" sz="2000" dirty="0">
                <a:latin typeface="+mj-lt"/>
              </a:rPr>
              <a:t>Thus, a total of 4 unknowns are required:  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pic>
        <p:nvPicPr>
          <p:cNvPr id="487428" name="Picture 4">
            <a:extLst>
              <a:ext uri="{FF2B5EF4-FFF2-40B4-BE49-F238E27FC236}">
                <a16:creationId xmlns:a16="http://schemas.microsoft.com/office/drawing/2014/main" id="{AE104D0C-71F4-E5D7-FE7D-8060EE32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6" r="-6436" b="-3258"/>
          <a:stretch>
            <a:fillRect/>
          </a:stretch>
        </p:blipFill>
        <p:spPr bwMode="auto">
          <a:xfrm>
            <a:off x="5181600" y="1752600"/>
            <a:ext cx="3505200" cy="2921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87429" name="Line 5">
            <a:extLst>
              <a:ext uri="{FF2B5EF4-FFF2-40B4-BE49-F238E27FC236}">
                <a16:creationId xmlns:a16="http://schemas.microsoft.com/office/drawing/2014/main" id="{5A86CB33-E820-B5A9-21E5-A97EDB889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743200"/>
            <a:ext cx="18288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7430" name="Line 6">
            <a:extLst>
              <a:ext uri="{FF2B5EF4-FFF2-40B4-BE49-F238E27FC236}">
                <a16:creationId xmlns:a16="http://schemas.microsoft.com/office/drawing/2014/main" id="{4186A1C3-5890-53E2-EC94-22F67EC308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971800"/>
            <a:ext cx="3657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89" name="Line 7">
            <a:extLst>
              <a:ext uri="{FF2B5EF4-FFF2-40B4-BE49-F238E27FC236}">
                <a16:creationId xmlns:a16="http://schemas.microsoft.com/office/drawing/2014/main" id="{0812335F-2930-7215-3FEA-7D73BE05E5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29638" y="6153150"/>
            <a:ext cx="685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5DA83883-829B-D1DE-78BC-4F7A6A8C0D1A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334000"/>
            <a:ext cx="7377113" cy="739775"/>
            <a:chOff x="753" y="3312"/>
            <a:chExt cx="4647" cy="466"/>
          </a:xfrm>
        </p:grpSpPr>
        <p:graphicFrame>
          <p:nvGraphicFramePr>
            <p:cNvPr id="67604" name="Object 9">
              <a:extLst>
                <a:ext uri="{FF2B5EF4-FFF2-40B4-BE49-F238E27FC236}">
                  <a16:creationId xmlns:a16="http://schemas.microsoft.com/office/drawing/2014/main" id="{1983030D-A754-DE53-8F47-1B6E147B23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3" y="3408"/>
            <a:ext cx="198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41500" imgH="228600" progId="Equation.3">
                    <p:embed/>
                  </p:oleObj>
                </mc:Choice>
                <mc:Fallback>
                  <p:oleObj name="Equation" r:id="rId4" imgW="1841500" imgH="228600" progId="Equation.3">
                    <p:embed/>
                    <p:pic>
                      <p:nvPicPr>
                        <p:cNvPr id="6760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" y="3408"/>
                          <a:ext cx="198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5" name="Object 10">
              <a:extLst>
                <a:ext uri="{FF2B5EF4-FFF2-40B4-BE49-F238E27FC236}">
                  <a16:creationId xmlns:a16="http://schemas.microsoft.com/office/drawing/2014/main" id="{40A40ACE-280B-0883-08FE-4F493E9789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68" y="3312"/>
            <a:ext cx="2732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552700" imgH="431800" progId="Equation.3">
                    <p:embed/>
                  </p:oleObj>
                </mc:Choice>
                <mc:Fallback>
                  <p:oleObj name="Equation" r:id="rId6" imgW="2552700" imgH="431800" progId="Equation.3">
                    <p:embed/>
                    <p:pic>
                      <p:nvPicPr>
                        <p:cNvPr id="67605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8" y="3312"/>
                          <a:ext cx="2732" cy="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5CB79B25-F358-D2D4-6D2C-B0EBC3E0824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943600"/>
            <a:ext cx="7453313" cy="739775"/>
            <a:chOff x="733" y="3312"/>
            <a:chExt cx="4695" cy="466"/>
          </a:xfrm>
        </p:grpSpPr>
        <p:graphicFrame>
          <p:nvGraphicFramePr>
            <p:cNvPr id="67602" name="Object 12">
              <a:extLst>
                <a:ext uri="{FF2B5EF4-FFF2-40B4-BE49-F238E27FC236}">
                  <a16:creationId xmlns:a16="http://schemas.microsoft.com/office/drawing/2014/main" id="{1214257B-F9F7-6132-A4B5-40BE58C550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3" y="3408"/>
            <a:ext cx="2027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879600" imgH="228600" progId="Equation.3">
                    <p:embed/>
                  </p:oleObj>
                </mc:Choice>
                <mc:Fallback>
                  <p:oleObj name="Equation" r:id="rId8" imgW="1879600" imgH="228600" progId="Equation.3">
                    <p:embed/>
                    <p:pic>
                      <p:nvPicPr>
                        <p:cNvPr id="6760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" y="3408"/>
                          <a:ext cx="2027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3" name="Object 13">
              <a:extLst>
                <a:ext uri="{FF2B5EF4-FFF2-40B4-BE49-F238E27FC236}">
                  <a16:creationId xmlns:a16="http://schemas.microsoft.com/office/drawing/2014/main" id="{882F35BE-FEF3-9074-E5ED-0AAE95097A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42" y="3312"/>
            <a:ext cx="2786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603500" imgH="431800" progId="Equation.3">
                    <p:embed/>
                  </p:oleObj>
                </mc:Choice>
                <mc:Fallback>
                  <p:oleObj name="Equation" r:id="rId10" imgW="2603500" imgH="431800" progId="Equation.3">
                    <p:embed/>
                    <p:pic>
                      <p:nvPicPr>
                        <p:cNvPr id="67603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2" y="3312"/>
                          <a:ext cx="2786" cy="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34127AEE-77CE-CEE6-CE69-24F156B469F6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724400"/>
            <a:ext cx="2897188" cy="1827213"/>
            <a:chOff x="1200" y="2833"/>
            <a:chExt cx="1825" cy="1151"/>
          </a:xfrm>
        </p:grpSpPr>
        <p:sp>
          <p:nvSpPr>
            <p:cNvPr id="67597" name="Oval 15">
              <a:extLst>
                <a:ext uri="{FF2B5EF4-FFF2-40B4-BE49-F238E27FC236}">
                  <a16:creationId xmlns:a16="http://schemas.microsoft.com/office/drawing/2014/main" id="{FFE95B5A-2A67-4C3E-9C21-2F11916A2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" y="2833"/>
              <a:ext cx="105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598" name="Oval 16">
              <a:extLst>
                <a:ext uri="{FF2B5EF4-FFF2-40B4-BE49-F238E27FC236}">
                  <a16:creationId xmlns:a16="http://schemas.microsoft.com/office/drawing/2014/main" id="{3341C060-1657-24E0-754D-57850E1A0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312"/>
              <a:ext cx="240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599" name="Oval 17">
              <a:extLst>
                <a:ext uri="{FF2B5EF4-FFF2-40B4-BE49-F238E27FC236}">
                  <a16:creationId xmlns:a16="http://schemas.microsoft.com/office/drawing/2014/main" id="{67233288-B8D3-6C3B-97E6-03B3F4070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312"/>
              <a:ext cx="240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00" name="Oval 18">
              <a:extLst>
                <a:ext uri="{FF2B5EF4-FFF2-40B4-BE49-F238E27FC236}">
                  <a16:creationId xmlns:a16="http://schemas.microsoft.com/office/drawing/2014/main" id="{5BB3D5D4-BA0B-3AE9-6026-ED69CCB2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96"/>
              <a:ext cx="240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01" name="Oval 19">
              <a:extLst>
                <a:ext uri="{FF2B5EF4-FFF2-40B4-BE49-F238E27FC236}">
                  <a16:creationId xmlns:a16="http://schemas.microsoft.com/office/drawing/2014/main" id="{092974DB-A7F8-09DA-0CF0-8AD691AB8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696"/>
              <a:ext cx="240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0">
            <a:extLst>
              <a:ext uri="{FF2B5EF4-FFF2-40B4-BE49-F238E27FC236}">
                <a16:creationId xmlns:a16="http://schemas.microsoft.com/office/drawing/2014/main" id="{114DDF2B-7FFD-CFDE-B168-73ADA3D8654D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581400"/>
            <a:ext cx="3505200" cy="2330450"/>
            <a:chOff x="3264" y="2256"/>
            <a:chExt cx="2208" cy="1468"/>
          </a:xfrm>
        </p:grpSpPr>
        <p:sp>
          <p:nvSpPr>
            <p:cNvPr id="67595" name="Text Box 21">
              <a:extLst>
                <a:ext uri="{FF2B5EF4-FFF2-40B4-BE49-F238E27FC236}">
                  <a16:creationId xmlns:a16="http://schemas.microsoft.com/office/drawing/2014/main" id="{17929974-E1E8-31A8-904C-951480039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072"/>
              <a:ext cx="2208" cy="65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tx1"/>
                </a:buClr>
                <a:buFont typeface="Arial" charset="0"/>
                <a:buNone/>
              </a:pPr>
              <a:r>
                <a:rPr lang="en-US" sz="2000">
                  <a:latin typeface="Times New Roman" charset="0"/>
                </a:rPr>
                <a:t>Line is excited by both a series voltage source </a:t>
              </a:r>
              <a:r>
                <a:rPr lang="en-US" sz="2000" i="1">
                  <a:latin typeface="Times New Roman" charset="0"/>
                </a:rPr>
                <a:t>V</a:t>
              </a:r>
              <a:r>
                <a:rPr lang="en-US" sz="2000" baseline="-25000">
                  <a:latin typeface="Times New Roman" charset="0"/>
                </a:rPr>
                <a:t>o</a:t>
              </a:r>
              <a:r>
                <a:rPr lang="en-US" sz="2000">
                  <a:latin typeface="Times New Roman" charset="0"/>
                </a:rPr>
                <a:t> and a shunt current source, </a:t>
              </a:r>
              <a:r>
                <a:rPr lang="en-US" sz="2000" i="1">
                  <a:latin typeface="Times New Roman" charset="0"/>
                </a:rPr>
                <a:t>I</a:t>
              </a:r>
              <a:r>
                <a:rPr lang="en-US" sz="2000" baseline="-25000">
                  <a:latin typeface="Times New Roman" charset="0"/>
                </a:rPr>
                <a:t>o </a:t>
              </a:r>
              <a:r>
                <a:rPr lang="en-US" sz="2000">
                  <a:latin typeface="Times New Roman" charset="0"/>
                </a:rPr>
                <a:t>at </a:t>
              </a:r>
              <a:r>
                <a:rPr lang="en-US" sz="2000" i="1">
                  <a:latin typeface="Times New Roman" charset="0"/>
                </a:rPr>
                <a:t>x</a:t>
              </a:r>
              <a:r>
                <a:rPr lang="en-US" sz="2000">
                  <a:latin typeface="Times New Roman" charset="0"/>
                </a:rPr>
                <a:t> =</a:t>
              </a:r>
              <a:r>
                <a:rPr lang="en-US" sz="2000" i="1">
                  <a:latin typeface="Times New Roman" charset="0"/>
                </a:rPr>
                <a:t> x</a:t>
              </a:r>
              <a:r>
                <a:rPr lang="en-US" sz="2000" baseline="-25000">
                  <a:latin typeface="Times New Roman" charset="0"/>
                </a:rPr>
                <a:t>s</a:t>
              </a:r>
            </a:p>
          </p:txBody>
        </p:sp>
        <p:sp>
          <p:nvSpPr>
            <p:cNvPr id="67596" name="Line 22">
              <a:extLst>
                <a:ext uri="{FF2B5EF4-FFF2-40B4-BE49-F238E27FC236}">
                  <a16:creationId xmlns:a16="http://schemas.microsoft.com/office/drawing/2014/main" id="{A3F9B991-BD88-A13E-C694-7B68020F9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6" y="2256"/>
              <a:ext cx="384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7594" name="Rectangle 2">
            <a:extLst>
              <a:ext uri="{FF2B5EF4-FFF2-40B4-BE49-F238E27FC236}">
                <a16:creationId xmlns:a16="http://schemas.microsoft.com/office/drawing/2014/main" id="{357D76DE-BA88-FFAF-33D0-906ED192B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Finite line excited by a series voltage/shunt current source</a:t>
            </a:r>
          </a:p>
        </p:txBody>
      </p:sp>
    </p:spTree>
    <p:extLst>
      <p:ext uri="{BB962C8B-B14F-4D97-AF65-F5344CB8AC3E}">
        <p14:creationId xmlns:p14="http://schemas.microsoft.com/office/powerpoint/2010/main" val="8983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 bldLvl="2"/>
      <p:bldP spid="487429" grpId="0" animBg="1"/>
      <p:bldP spid="4874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920DA-575C-EEDC-ED36-620497925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3">
            <a:extLst>
              <a:ext uri="{FF2B5EF4-FFF2-40B4-BE49-F238E27FC236}">
                <a16:creationId xmlns:a16="http://schemas.microsoft.com/office/drawing/2014/main" id="{FDEA1BA0-586B-F38E-D0EF-6AEA080C9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413625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The 4 unknown coefficients are determined from 4 conditions imposed on the solution: </a:t>
            </a:r>
          </a:p>
          <a:p>
            <a:pPr lvl="1" eaLnBrk="1" hangingPunct="1">
              <a:defRPr/>
            </a:pPr>
            <a:r>
              <a:rPr lang="en-US" sz="2000" dirty="0">
                <a:latin typeface="+mj-lt"/>
              </a:rPr>
              <a:t>At the source at </a:t>
            </a:r>
            <a:r>
              <a:rPr lang="en-US" sz="2000" i="1" dirty="0" err="1">
                <a:latin typeface="+mj-lt"/>
              </a:rPr>
              <a:t>x</a:t>
            </a:r>
            <a:r>
              <a:rPr lang="en-US" sz="2000" baseline="-25000" dirty="0" err="1">
                <a:latin typeface="+mj-lt"/>
              </a:rPr>
              <a:t>s</a:t>
            </a:r>
            <a:r>
              <a:rPr lang="en-US" sz="2000" dirty="0">
                <a:latin typeface="+mj-lt"/>
              </a:rPr>
              <a:t>, the line current is discontinuous by the amount </a:t>
            </a:r>
            <a:r>
              <a:rPr lang="en-US" sz="2000" i="1" dirty="0">
                <a:latin typeface="+mj-lt"/>
              </a:rPr>
              <a:t>I</a:t>
            </a:r>
            <a:r>
              <a:rPr lang="en-US" sz="2000" baseline="-25000" dirty="0">
                <a:latin typeface="+mj-lt"/>
              </a:rPr>
              <a:t>o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>
                <a:latin typeface="+mj-lt"/>
                <a:cs typeface="Wingdings" charset="0"/>
                <a:sym typeface="Wingdings" charset="0"/>
              </a:rPr>
              <a:t></a:t>
            </a:r>
            <a:r>
              <a:rPr lang="en-US" sz="2000" dirty="0">
                <a:latin typeface="+mj-lt"/>
              </a:rPr>
              <a:t>  </a:t>
            </a:r>
            <a:r>
              <a:rPr lang="en-US" sz="2000" i="1" dirty="0">
                <a:latin typeface="+mj-lt"/>
              </a:rPr>
              <a:t>I</a:t>
            </a:r>
            <a:r>
              <a:rPr lang="en-US" sz="2000" dirty="0">
                <a:latin typeface="+mj-lt"/>
              </a:rPr>
              <a:t>(</a:t>
            </a:r>
            <a:r>
              <a:rPr lang="en-US" sz="2000" i="1" dirty="0" err="1">
                <a:latin typeface="+mj-lt"/>
              </a:rPr>
              <a:t>x</a:t>
            </a:r>
            <a:r>
              <a:rPr lang="en-US" sz="2000" i="1" baseline="-25000" dirty="0" err="1">
                <a:latin typeface="+mj-lt"/>
              </a:rPr>
              <a:t>s</a:t>
            </a:r>
            <a:r>
              <a:rPr lang="en-US" sz="2000" baseline="30000" dirty="0">
                <a:latin typeface="+mj-lt"/>
              </a:rPr>
              <a:t>+</a:t>
            </a:r>
            <a:r>
              <a:rPr lang="en-US" sz="2000" dirty="0">
                <a:latin typeface="+mj-lt"/>
              </a:rPr>
              <a:t>) = </a:t>
            </a:r>
            <a:r>
              <a:rPr lang="en-US" sz="2000" i="1" dirty="0">
                <a:latin typeface="+mj-lt"/>
              </a:rPr>
              <a:t>I</a:t>
            </a:r>
            <a:r>
              <a:rPr lang="en-US" sz="2000" dirty="0">
                <a:latin typeface="+mj-lt"/>
              </a:rPr>
              <a:t>(</a:t>
            </a:r>
            <a:r>
              <a:rPr lang="en-US" sz="2000" i="1" dirty="0" err="1">
                <a:latin typeface="+mj-lt"/>
              </a:rPr>
              <a:t>x</a:t>
            </a:r>
            <a:r>
              <a:rPr lang="en-US" sz="2000" i="1" baseline="-25000" dirty="0" err="1">
                <a:latin typeface="+mj-lt"/>
              </a:rPr>
              <a:t>s</a:t>
            </a:r>
            <a:r>
              <a:rPr lang="en-US" sz="2000" baseline="30000" dirty="0">
                <a:latin typeface="+mj-lt"/>
                <a:cs typeface="Times New Roman" charset="0"/>
              </a:rPr>
              <a:t>–</a:t>
            </a:r>
            <a:r>
              <a:rPr lang="en-US" sz="2000" dirty="0">
                <a:latin typeface="+mj-lt"/>
              </a:rPr>
              <a:t>)+ </a:t>
            </a:r>
            <a:r>
              <a:rPr lang="en-US" sz="2000" i="1" dirty="0">
                <a:latin typeface="+mj-lt"/>
              </a:rPr>
              <a:t>I</a:t>
            </a:r>
            <a:r>
              <a:rPr lang="en-US" sz="2000" i="1" baseline="-25000" dirty="0">
                <a:latin typeface="+mj-lt"/>
              </a:rPr>
              <a:t>o</a:t>
            </a:r>
          </a:p>
          <a:p>
            <a:pPr lvl="1" eaLnBrk="1" hangingPunct="1">
              <a:defRPr/>
            </a:pPr>
            <a:r>
              <a:rPr lang="en-US" sz="2000" dirty="0">
                <a:latin typeface="+mj-lt"/>
              </a:rPr>
              <a:t>At the source, the line voltage is discontinuous by the amount</a:t>
            </a:r>
            <a:br>
              <a:rPr lang="en-US" sz="2000" dirty="0">
                <a:latin typeface="+mj-lt"/>
              </a:rPr>
            </a:br>
            <a:r>
              <a:rPr lang="en-US" sz="2000" i="1" dirty="0">
                <a:latin typeface="+mj-lt"/>
              </a:rPr>
              <a:t>V</a:t>
            </a:r>
            <a:r>
              <a:rPr lang="en-US" sz="2000" baseline="-25000" dirty="0">
                <a:latin typeface="+mj-lt"/>
              </a:rPr>
              <a:t>o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>
                <a:latin typeface="+mj-lt"/>
                <a:cs typeface="Wingdings" charset="0"/>
                <a:sym typeface="Wingdings" charset="0"/>
              </a:rPr>
              <a:t></a:t>
            </a:r>
            <a:r>
              <a:rPr lang="en-US" sz="2000" dirty="0">
                <a:latin typeface="+mj-lt"/>
              </a:rPr>
              <a:t>  </a:t>
            </a:r>
            <a:r>
              <a:rPr lang="en-US" sz="2000" i="1" dirty="0">
                <a:latin typeface="+mj-lt"/>
              </a:rPr>
              <a:t>V</a:t>
            </a:r>
            <a:r>
              <a:rPr lang="en-US" sz="2000" dirty="0">
                <a:latin typeface="+mj-lt"/>
              </a:rPr>
              <a:t>(</a:t>
            </a:r>
            <a:r>
              <a:rPr lang="en-US" sz="2000" i="1" dirty="0" err="1">
                <a:latin typeface="+mj-lt"/>
              </a:rPr>
              <a:t>x</a:t>
            </a:r>
            <a:r>
              <a:rPr lang="en-US" sz="2000" i="1" baseline="-25000" dirty="0" err="1">
                <a:latin typeface="+mj-lt"/>
              </a:rPr>
              <a:t>s</a:t>
            </a:r>
            <a:r>
              <a:rPr lang="en-US" sz="2000" baseline="30000" dirty="0">
                <a:latin typeface="+mj-lt"/>
              </a:rPr>
              <a:t>+</a:t>
            </a:r>
            <a:r>
              <a:rPr lang="en-US" sz="2000" dirty="0">
                <a:latin typeface="+mj-lt"/>
              </a:rPr>
              <a:t>) = </a:t>
            </a:r>
            <a:r>
              <a:rPr lang="en-US" sz="2000" i="1" dirty="0">
                <a:latin typeface="+mj-lt"/>
              </a:rPr>
              <a:t>V</a:t>
            </a:r>
            <a:r>
              <a:rPr lang="en-US" sz="2000" dirty="0">
                <a:latin typeface="+mj-lt"/>
              </a:rPr>
              <a:t>(</a:t>
            </a:r>
            <a:r>
              <a:rPr lang="en-US" sz="2000" i="1" dirty="0" err="1">
                <a:latin typeface="+mj-lt"/>
              </a:rPr>
              <a:t>x</a:t>
            </a:r>
            <a:r>
              <a:rPr lang="en-US" sz="2000" i="1" baseline="-25000" dirty="0" err="1">
                <a:latin typeface="+mj-lt"/>
              </a:rPr>
              <a:t>s</a:t>
            </a:r>
            <a:r>
              <a:rPr lang="en-US" sz="2000" baseline="30000" dirty="0">
                <a:latin typeface="+mj-lt"/>
                <a:cs typeface="Times New Roman" charset="0"/>
              </a:rPr>
              <a:t>–</a:t>
            </a:r>
            <a:r>
              <a:rPr lang="en-US" sz="2000" dirty="0">
                <a:latin typeface="+mj-lt"/>
              </a:rPr>
              <a:t>)+ </a:t>
            </a:r>
            <a:r>
              <a:rPr lang="en-US" sz="2000" i="1" dirty="0">
                <a:latin typeface="+mj-lt"/>
              </a:rPr>
              <a:t>V</a:t>
            </a:r>
            <a:r>
              <a:rPr lang="en-US" sz="2000" i="1" baseline="-25000" dirty="0">
                <a:latin typeface="+mj-lt"/>
              </a:rPr>
              <a:t>o</a:t>
            </a:r>
          </a:p>
          <a:p>
            <a:pPr lvl="1" eaLnBrk="1" hangingPunct="1">
              <a:defRPr/>
            </a:pPr>
            <a:r>
              <a:rPr lang="en-US" sz="2000" dirty="0">
                <a:latin typeface="+mj-lt"/>
              </a:rPr>
              <a:t>At the ends of the line at </a:t>
            </a:r>
            <a:r>
              <a:rPr lang="en-US" sz="2000" i="1" dirty="0">
                <a:latin typeface="+mj-lt"/>
              </a:rPr>
              <a:t>x</a:t>
            </a:r>
            <a:r>
              <a:rPr lang="en-US" sz="2000" dirty="0">
                <a:latin typeface="+mj-lt"/>
              </a:rPr>
              <a:t> = 0 and </a:t>
            </a:r>
            <a:r>
              <a:rPr lang="en-US" sz="2000" i="1" dirty="0">
                <a:latin typeface="+mj-lt"/>
              </a:rPr>
              <a:t>L</a:t>
            </a:r>
            <a:r>
              <a:rPr lang="en-US" sz="2000" dirty="0">
                <a:latin typeface="+mj-lt"/>
              </a:rPr>
              <a:t>, the total line voltage and current are related by the load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impedance </a:t>
            </a:r>
            <a:r>
              <a:rPr lang="en-US" sz="2000" i="1" dirty="0">
                <a:latin typeface="+mj-lt"/>
              </a:rPr>
              <a:t>Z</a:t>
            </a:r>
            <a:r>
              <a:rPr lang="en-US" sz="2000" i="1" baseline="-25000" dirty="0">
                <a:latin typeface="+mj-lt"/>
              </a:rPr>
              <a:t>L </a:t>
            </a:r>
            <a:r>
              <a:rPr lang="en-US" sz="2000" dirty="0">
                <a:latin typeface="+mj-lt"/>
              </a:rPr>
              <a:t>as </a:t>
            </a:r>
          </a:p>
        </p:txBody>
      </p:sp>
      <p:pic>
        <p:nvPicPr>
          <p:cNvPr id="488452" name="Picture 4">
            <a:extLst>
              <a:ext uri="{FF2B5EF4-FFF2-40B4-BE49-F238E27FC236}">
                <a16:creationId xmlns:a16="http://schemas.microsoft.com/office/drawing/2014/main" id="{8960FE01-8864-6846-F00C-EA1949C6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6" r="-6436" b="-3258"/>
          <a:stretch>
            <a:fillRect/>
          </a:stretch>
        </p:blipFill>
        <p:spPr bwMode="auto">
          <a:xfrm>
            <a:off x="6019800" y="4038600"/>
            <a:ext cx="2514600" cy="2095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9635" name="Line 5">
            <a:extLst>
              <a:ext uri="{FF2B5EF4-FFF2-40B4-BE49-F238E27FC236}">
                <a16:creationId xmlns:a16="http://schemas.microsoft.com/office/drawing/2014/main" id="{87898B11-2905-0047-729F-3C07A269E0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29638" y="6153150"/>
            <a:ext cx="685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454" name="Line 6">
            <a:extLst>
              <a:ext uri="{FF2B5EF4-FFF2-40B4-BE49-F238E27FC236}">
                <a16:creationId xmlns:a16="http://schemas.microsoft.com/office/drawing/2014/main" id="{162D2520-A0B9-F677-108E-1AEBF9927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590800"/>
            <a:ext cx="243840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8455" name="Line 7">
            <a:extLst>
              <a:ext uri="{FF2B5EF4-FFF2-40B4-BE49-F238E27FC236}">
                <a16:creationId xmlns:a16="http://schemas.microsoft.com/office/drawing/2014/main" id="{0D9B8D50-D0C4-7497-A67B-DA5BA3FC0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200400"/>
            <a:ext cx="320040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FF7B8BD6-84DE-7730-ECBE-3E540357EEC5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419600"/>
            <a:ext cx="1657350" cy="822325"/>
            <a:chOff x="1632" y="2784"/>
            <a:chExt cx="1044" cy="518"/>
          </a:xfrm>
        </p:grpSpPr>
        <p:graphicFrame>
          <p:nvGraphicFramePr>
            <p:cNvPr id="69646" name="Object 9">
              <a:extLst>
                <a:ext uri="{FF2B5EF4-FFF2-40B4-BE49-F238E27FC236}">
                  <a16:creationId xmlns:a16="http://schemas.microsoft.com/office/drawing/2014/main" id="{52ED52B6-50DD-C5C3-3B41-D45AFA205C2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2" y="2784"/>
            <a:ext cx="102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39392" imgH="215806" progId="Equation.3">
                    <p:embed/>
                  </p:oleObj>
                </mc:Choice>
                <mc:Fallback>
                  <p:oleObj name="Equation" r:id="rId4" imgW="939392" imgH="215806" progId="Equation.3">
                    <p:embed/>
                    <p:pic>
                      <p:nvPicPr>
                        <p:cNvPr id="6964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784"/>
                          <a:ext cx="102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7" name="Object 10">
              <a:extLst>
                <a:ext uri="{FF2B5EF4-FFF2-40B4-BE49-F238E27FC236}">
                  <a16:creationId xmlns:a16="http://schemas.microsoft.com/office/drawing/2014/main" id="{C9AC91FC-941D-3666-0E7A-4F4218ACA9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45" y="3072"/>
            <a:ext cx="1031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964781" imgH="215806" progId="Equation.3">
                    <p:embed/>
                  </p:oleObj>
                </mc:Choice>
                <mc:Fallback>
                  <p:oleObj name="Equation" r:id="rId6" imgW="964781" imgH="215806" progId="Equation.3">
                    <p:embed/>
                    <p:pic>
                      <p:nvPicPr>
                        <p:cNvPr id="6964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5" y="3072"/>
                          <a:ext cx="1031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98DB7E6E-18F5-4018-14AC-4FCA9505F54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876800"/>
            <a:ext cx="5948363" cy="1644650"/>
            <a:chOff x="672" y="3072"/>
            <a:chExt cx="3747" cy="1036"/>
          </a:xfrm>
        </p:grpSpPr>
        <p:sp>
          <p:nvSpPr>
            <p:cNvPr id="69641" name="Text Box 12">
              <a:extLst>
                <a:ext uri="{FF2B5EF4-FFF2-40B4-BE49-F238E27FC236}">
                  <a16:creationId xmlns:a16="http://schemas.microsoft.com/office/drawing/2014/main" id="{FB56A772-F32C-D120-28BD-DCF1BEA42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56"/>
              <a:ext cx="2832" cy="65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tx1"/>
                </a:buClr>
                <a:buFont typeface="Arial" charset="0"/>
                <a:buNone/>
              </a:pPr>
              <a:r>
                <a:rPr lang="en-US" sz="2000">
                  <a:latin typeface="Times New Roman" charset="0"/>
                </a:rPr>
                <a:t>Note that the change of sign occurs here due to the definition of the direction of the “line current”</a:t>
              </a:r>
            </a:p>
          </p:txBody>
        </p:sp>
        <p:sp>
          <p:nvSpPr>
            <p:cNvPr id="69642" name="Line 13">
              <a:extLst>
                <a:ext uri="{FF2B5EF4-FFF2-40B4-BE49-F238E27FC236}">
                  <a16:creationId xmlns:a16="http://schemas.microsoft.com/office/drawing/2014/main" id="{017149FC-7EEB-8CBF-7375-79768CB42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0" y="3193"/>
              <a:ext cx="139" cy="1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643" name="Oval 14">
              <a:extLst>
                <a:ext uri="{FF2B5EF4-FFF2-40B4-BE49-F238E27FC236}">
                  <a16:creationId xmlns:a16="http://schemas.microsoft.com/office/drawing/2014/main" id="{7D149A39-76F1-8864-D62C-C84835A73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72"/>
              <a:ext cx="19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644" name="Line 15">
              <a:extLst>
                <a:ext uri="{FF2B5EF4-FFF2-40B4-BE49-F238E27FC236}">
                  <a16:creationId xmlns:a16="http://schemas.microsoft.com/office/drawing/2014/main" id="{3A5E13A1-AFB3-2D5E-2FBA-1F059F552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6" y="3264"/>
              <a:ext cx="33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645" name="Line 16">
              <a:extLst>
                <a:ext uri="{FF2B5EF4-FFF2-40B4-BE49-F238E27FC236}">
                  <a16:creationId xmlns:a16="http://schemas.microsoft.com/office/drawing/2014/main" id="{7D0F128F-DA17-9A12-A5CE-DDAEB94EE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3264"/>
              <a:ext cx="16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9640" name="Rectangle 2">
            <a:extLst>
              <a:ext uri="{FF2B5EF4-FFF2-40B4-BE49-F238E27FC236}">
                <a16:creationId xmlns:a16="http://schemas.microsoft.com/office/drawing/2014/main" id="{332AD8C1-17DE-4110-EAF5-5E1559F1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Finite line excited by a series voltage/shunt current source</a:t>
            </a:r>
          </a:p>
        </p:txBody>
      </p:sp>
    </p:spTree>
    <p:extLst>
      <p:ext uri="{BB962C8B-B14F-4D97-AF65-F5344CB8AC3E}">
        <p14:creationId xmlns:p14="http://schemas.microsoft.com/office/powerpoint/2010/main" val="30959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 bldLvl="2"/>
      <p:bldP spid="488454" grpId="0" animBg="1"/>
      <p:bldP spid="4884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>
            <a:extLst>
              <a:ext uri="{FF2B5EF4-FFF2-40B4-BE49-F238E27FC236}">
                <a16:creationId xmlns:a16="http://schemas.microsoft.com/office/drawing/2014/main" id="{068E64A9-1702-DB4B-A4E3-A953556D1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712" y="1200150"/>
            <a:ext cx="8035926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Voltage Reflection Coefficient:</a:t>
            </a: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Realistic lines are not infinite in length. Consider the case of a finite line extending from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1600" dirty="0">
                <a:ea typeface="ＭＳ Ｐゴシック" panose="020B0600070205080204" pitchFamily="34" charset="-128"/>
              </a:rPr>
              <a:t> = 0 to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x = L </a:t>
            </a:r>
            <a:r>
              <a:rPr lang="en-US" altLang="en-US" sz="1600" dirty="0">
                <a:ea typeface="ＭＳ Ｐゴシック" panose="020B0600070205080204" pitchFamily="34" charset="-128"/>
              </a:rPr>
              <a:t>as shown in Figure below. At the end of a line there is an impedance element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Z</a:t>
            </a:r>
            <a:r>
              <a:rPr lang="en-US" altLang="en-US" sz="1600" i="1" baseline="-18000" dirty="0">
                <a:ea typeface="ＭＳ Ｐゴシック" panose="020B0600070205080204" pitchFamily="34" charset="-128"/>
              </a:rPr>
              <a:t>L</a:t>
            </a:r>
            <a:r>
              <a:rPr lang="en-US" altLang="en-US" sz="1600" dirty="0">
                <a:ea typeface="ＭＳ Ｐゴシック" panose="020B0600070205080204" pitchFamily="34" charset="-128"/>
              </a:rPr>
              <a:t>, which is assumed to be a complex valued quantity relating the total load voltage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1600" i="1" baseline="-18000" dirty="0">
                <a:ea typeface="ＭＳ Ｐゴシック" panose="020B0600070205080204" pitchFamily="34" charset="-128"/>
              </a:rPr>
              <a:t>L</a:t>
            </a:r>
            <a:r>
              <a:rPr lang="en-US" altLang="en-US" sz="1600" dirty="0">
                <a:ea typeface="ＭＳ Ｐゴシック" panose="020B0600070205080204" pitchFamily="34" charset="-128"/>
              </a:rPr>
              <a:t> to the load current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I</a:t>
            </a:r>
            <a:r>
              <a:rPr lang="en-US" altLang="en-US" sz="1600" i="1" baseline="-18000" dirty="0">
                <a:ea typeface="ＭＳ Ｐゴシック" panose="020B0600070205080204" pitchFamily="34" charset="-128"/>
              </a:rPr>
              <a:t>L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. </a:t>
            </a:r>
            <a:r>
              <a:rPr lang="en-US" altLang="en-US" sz="1600" dirty="0">
                <a:ea typeface="ＭＳ Ｐゴシック" panose="020B0600070205080204" pitchFamily="34" charset="-128"/>
              </a:rPr>
              <a:t>A traveling wave propagating in the positive direction and incident on the load will create a reflected wave which propagates in the negative direction away from the load. Due to this reflection, at any point on the line there will be a combination of both positive and negative propagating waves. It is useful to define the ratio of the reflected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voltage</a:t>
            </a:r>
            <a:r>
              <a:rPr lang="en-US" altLang="en-US" sz="1600" dirty="0">
                <a:ea typeface="ＭＳ Ｐゴシック" panose="020B0600070205080204" pitchFamily="34" charset="-128"/>
              </a:rPr>
              <a:t> wave at any point along the line to the incident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voltage</a:t>
            </a:r>
            <a:r>
              <a:rPr lang="en-US" altLang="en-US" sz="1600" dirty="0">
                <a:ea typeface="ＭＳ Ｐゴシック" panose="020B0600070205080204" pitchFamily="34" charset="-128"/>
              </a:rPr>
              <a:t> wave as a general reflection coefficient as </a:t>
            </a:r>
            <a:endParaRPr lang="en-US" altLang="en-US" sz="1600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5538" name="Line 4">
            <a:extLst>
              <a:ext uri="{FF2B5EF4-FFF2-40B4-BE49-F238E27FC236}">
                <a16:creationId xmlns:a16="http://schemas.microsoft.com/office/drawing/2014/main" id="{FCF4824F-2577-5C4C-B2BF-7A940EA0B2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29638" y="6153150"/>
            <a:ext cx="685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E6CF3450-0B3D-9446-B86E-DC5E62598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65540" name="Object 6">
            <a:extLst>
              <a:ext uri="{FF2B5EF4-FFF2-40B4-BE49-F238E27FC236}">
                <a16:creationId xmlns:a16="http://schemas.microsoft.com/office/drawing/2014/main" id="{8B185DBF-3158-CC4F-8CD4-9C8D18C20A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4660900"/>
          <a:ext cx="47434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166600" imgH="4064000" progId="Word.Picture.8">
                  <p:embed/>
                </p:oleObj>
              </mc:Choice>
              <mc:Fallback>
                <p:oleObj name="Picture" r:id="rId3" imgW="12166600" imgH="4064000" progId="Word.Picture.8">
                  <p:embed/>
                  <p:pic>
                    <p:nvPicPr>
                      <p:cNvPr id="65540" name="Object 6">
                        <a:extLst>
                          <a:ext uri="{FF2B5EF4-FFF2-40B4-BE49-F238E27FC236}">
                            <a16:creationId xmlns:a16="http://schemas.microsoft.com/office/drawing/2014/main" id="{8B185DBF-3158-CC4F-8CD4-9C8D18C20A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660900"/>
                        <a:ext cx="4743450" cy="158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Rectangle 7">
            <a:extLst>
              <a:ext uri="{FF2B5EF4-FFF2-40B4-BE49-F238E27FC236}">
                <a16:creationId xmlns:a16="http://schemas.microsoft.com/office/drawing/2014/main" id="{202F2A4A-3471-4F49-919B-650C34902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65543" name="Object 22">
            <a:extLst>
              <a:ext uri="{FF2B5EF4-FFF2-40B4-BE49-F238E27FC236}">
                <a16:creationId xmlns:a16="http://schemas.microsoft.com/office/drawing/2014/main" id="{37816958-66D3-E048-B30C-DA6462498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33936"/>
              </p:ext>
            </p:extLst>
          </p:nvPr>
        </p:nvGraphicFramePr>
        <p:xfrm>
          <a:off x="4699000" y="3810000"/>
          <a:ext cx="3778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62600" imgH="9652000" progId="Equation.3">
                  <p:embed/>
                </p:oleObj>
              </mc:Choice>
              <mc:Fallback>
                <p:oleObj name="Equation" r:id="rId5" imgW="5562600" imgH="9652000" progId="Equation.3">
                  <p:embed/>
                  <p:pic>
                    <p:nvPicPr>
                      <p:cNvPr id="65543" name="Object 22">
                        <a:extLst>
                          <a:ext uri="{FF2B5EF4-FFF2-40B4-BE49-F238E27FC236}">
                            <a16:creationId xmlns:a16="http://schemas.microsoft.com/office/drawing/2014/main" id="{37816958-66D3-E048-B30C-DA6462498D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3810000"/>
                        <a:ext cx="3778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21">
            <a:extLst>
              <a:ext uri="{FF2B5EF4-FFF2-40B4-BE49-F238E27FC236}">
                <a16:creationId xmlns:a16="http://schemas.microsoft.com/office/drawing/2014/main" id="{745E5720-417D-2540-8F84-E0E84D30F5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79756"/>
              </p:ext>
            </p:extLst>
          </p:nvPr>
        </p:nvGraphicFramePr>
        <p:xfrm>
          <a:off x="5397500" y="3843338"/>
          <a:ext cx="488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99400" imgH="9652000" progId="Equation.3">
                  <p:embed/>
                </p:oleObj>
              </mc:Choice>
              <mc:Fallback>
                <p:oleObj name="Equation" r:id="rId7" imgW="7899400" imgH="9652000" progId="Equation.3">
                  <p:embed/>
                  <p:pic>
                    <p:nvPicPr>
                      <p:cNvPr id="65544" name="Object 21">
                        <a:extLst>
                          <a:ext uri="{FF2B5EF4-FFF2-40B4-BE49-F238E27FC236}">
                            <a16:creationId xmlns:a16="http://schemas.microsoft.com/office/drawing/2014/main" id="{745E5720-417D-2540-8F84-E0E84D30F5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843338"/>
                        <a:ext cx="4889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Rectangle 23">
            <a:extLst>
              <a:ext uri="{FF2B5EF4-FFF2-40B4-BE49-F238E27FC236}">
                <a16:creationId xmlns:a16="http://schemas.microsoft.com/office/drawing/2014/main" id="{3A6141EF-18AC-BE43-A79A-AABE3100C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44938"/>
            <a:ext cx="758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chemeClr val="tx1"/>
                </a:solidFill>
                <a:sym typeface="Symbol" pitchFamily="2" charset="2"/>
              </a:rPr>
              <a:t>ρ</a:t>
            </a:r>
            <a:r>
              <a:rPr lang="en-US" altLang="en-US" sz="1800">
                <a:solidFill>
                  <a:schemeClr val="tx1"/>
                </a:solidFill>
              </a:rPr>
              <a:t>(</a:t>
            </a:r>
            <a:r>
              <a:rPr lang="en-US" altLang="en-US" sz="1800" i="1">
                <a:solidFill>
                  <a:schemeClr val="tx1"/>
                </a:solidFill>
                <a:sym typeface="Symbol" pitchFamily="2" charset="2"/>
              </a:rPr>
              <a:t>x</a:t>
            </a:r>
            <a:r>
              <a:rPr lang="en-US" altLang="en-US" sz="1800">
                <a:solidFill>
                  <a:schemeClr val="tx1"/>
                </a:solidFill>
                <a:sym typeface="Symbol" pitchFamily="2" charset="2"/>
              </a:rPr>
              <a:t>) = </a:t>
            </a:r>
            <a:endParaRPr lang="en-US" altLang="en-US" sz="1800" i="1">
              <a:solidFill>
                <a:schemeClr val="tx1"/>
              </a:solidFill>
              <a:sym typeface="Symbol" pitchFamily="2" charset="2"/>
            </a:endParaRPr>
          </a:p>
        </p:txBody>
      </p:sp>
      <p:sp>
        <p:nvSpPr>
          <p:cNvPr id="65546" name="Rectangle 24">
            <a:extLst>
              <a:ext uri="{FF2B5EF4-FFF2-40B4-BE49-F238E27FC236}">
                <a16:creationId xmlns:a16="http://schemas.microsoft.com/office/drawing/2014/main" id="{2CE4851C-B44B-3044-A3C3-C4C5569D1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967163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 =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B62E7A6-C22B-CCF9-C592-4981807A3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Finite line excited by a series voltage/shunt current source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>
            <a:extLst>
              <a:ext uri="{FF2B5EF4-FFF2-40B4-BE49-F238E27FC236}">
                <a16:creationId xmlns:a16="http://schemas.microsoft.com/office/drawing/2014/main" id="{CB2A97E4-0ACA-2845-8A80-D25D2342A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71600"/>
            <a:ext cx="769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76250" indent="-179388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The voltage wave equation is found by taking the derivative of the first Telegrapher</a:t>
            </a:r>
            <a:r>
              <a:rPr lang="en-US" altLang="fr-CH" dirty="0">
                <a:solidFill>
                  <a:schemeClr val="tx1"/>
                </a:solidFill>
                <a:latin typeface="+mn-lt"/>
              </a:rPr>
              <a:t>’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s equation with respect to line position (</a:t>
            </a:r>
            <a:r>
              <a:rPr lang="en-US" altLang="en-US" i="1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)</a:t>
            </a:r>
            <a:r>
              <a:rPr kumimoji="1" lang="en-US" altLang="en-US" dirty="0">
                <a:solidFill>
                  <a:schemeClr val="tx1"/>
                </a:solidFill>
                <a:latin typeface="+mn-lt"/>
              </a:rPr>
              <a:t> 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endParaRPr kumimoji="1" lang="en-US" alt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and then substituting in the second equation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endParaRPr lang="en-US" altLang="en-US" sz="2200" dirty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endParaRPr lang="en-US" altLang="en-US" sz="2200" dirty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To yield the voltage wave equation</a:t>
            </a:r>
            <a:endParaRPr kumimoji="1" lang="en-US" altLang="en-US" sz="2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67299" name="Object 3">
            <a:extLst>
              <a:ext uri="{FF2B5EF4-FFF2-40B4-BE49-F238E27FC236}">
                <a16:creationId xmlns:a16="http://schemas.microsoft.com/office/drawing/2014/main" id="{5B5EDF64-88F8-D14B-9E60-1FFE2E1E5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239190"/>
              </p:ext>
            </p:extLst>
          </p:nvPr>
        </p:nvGraphicFramePr>
        <p:xfrm>
          <a:off x="2905125" y="2190750"/>
          <a:ext cx="41338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66900" imgH="317500" progId="Equation.DSMT4">
                  <p:embed/>
                </p:oleObj>
              </mc:Choice>
              <mc:Fallback>
                <p:oleObj name="Equation" r:id="rId3" imgW="1866900" imgH="317500" progId="Equation.DSMT4">
                  <p:embed/>
                  <p:pic>
                    <p:nvPicPr>
                      <p:cNvPr id="567299" name="Object 3">
                        <a:extLst>
                          <a:ext uri="{FF2B5EF4-FFF2-40B4-BE49-F238E27FC236}">
                            <a16:creationId xmlns:a16="http://schemas.microsoft.com/office/drawing/2014/main" id="{5B5EDF64-88F8-D14B-9E60-1FFE2E1E5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2190750"/>
                        <a:ext cx="41338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0" name="Object 4">
            <a:extLst>
              <a:ext uri="{FF2B5EF4-FFF2-40B4-BE49-F238E27FC236}">
                <a16:creationId xmlns:a16="http://schemas.microsoft.com/office/drawing/2014/main" id="{C63AE28C-F2F1-824B-9321-1B7B97AB7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10287"/>
              </p:ext>
            </p:extLst>
          </p:nvPr>
        </p:nvGraphicFramePr>
        <p:xfrm>
          <a:off x="3800475" y="3429000"/>
          <a:ext cx="200183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495500" imgH="9067800" progId="Equation.3">
                  <p:embed/>
                </p:oleObj>
              </mc:Choice>
              <mc:Fallback>
                <p:oleObj name="Equation" r:id="rId5" imgW="27495500" imgH="9067800" progId="Equation.3">
                  <p:embed/>
                  <p:pic>
                    <p:nvPicPr>
                      <p:cNvPr id="567300" name="Object 4">
                        <a:extLst>
                          <a:ext uri="{FF2B5EF4-FFF2-40B4-BE49-F238E27FC236}">
                            <a16:creationId xmlns:a16="http://schemas.microsoft.com/office/drawing/2014/main" id="{C63AE28C-F2F1-824B-9321-1B7B97AB7C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200183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1" name="Object 5">
            <a:extLst>
              <a:ext uri="{FF2B5EF4-FFF2-40B4-BE49-F238E27FC236}">
                <a16:creationId xmlns:a16="http://schemas.microsoft.com/office/drawing/2014/main" id="{6B9AA5DF-1EEE-3545-81C4-2E410D14ED12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2975920"/>
              </p:ext>
            </p:extLst>
          </p:nvPr>
        </p:nvGraphicFramePr>
        <p:xfrm>
          <a:off x="3352800" y="4724400"/>
          <a:ext cx="26289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991800" imgH="9652000" progId="Equation.3">
                  <p:embed/>
                </p:oleObj>
              </mc:Choice>
              <mc:Fallback>
                <p:oleObj name="Equation" r:id="rId7" imgW="35991800" imgH="9652000" progId="Equation.3">
                  <p:embed/>
                  <p:pic>
                    <p:nvPicPr>
                      <p:cNvPr id="567301" name="Object 5">
                        <a:extLst>
                          <a:ext uri="{FF2B5EF4-FFF2-40B4-BE49-F238E27FC236}">
                            <a16:creationId xmlns:a16="http://schemas.microsoft.com/office/drawing/2014/main" id="{6B9AA5DF-1EEE-3545-81C4-2E410D14ED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262890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02" name="Text Box 6">
            <a:extLst>
              <a:ext uri="{FF2B5EF4-FFF2-40B4-BE49-F238E27FC236}">
                <a16:creationId xmlns:a16="http://schemas.microsoft.com/office/drawing/2014/main" id="{3DADF1D7-2ED1-3142-840E-58F46DEC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94375"/>
            <a:ext cx="4495800" cy="7588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82563" indent="-182563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A similar procedure is used to derive the current wave equation</a:t>
            </a:r>
          </a:p>
        </p:txBody>
      </p:sp>
      <p:sp>
        <p:nvSpPr>
          <p:cNvPr id="30726" name="Line 7">
            <a:extLst>
              <a:ext uri="{FF2B5EF4-FFF2-40B4-BE49-F238E27FC236}">
                <a16:creationId xmlns:a16="http://schemas.microsoft.com/office/drawing/2014/main" id="{0B5B0DCF-D62C-AE4D-B1EF-1A156FBA29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4419600"/>
            <a:ext cx="685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5783C946-CAE5-4B45-9DE6-304465396CDC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4454525"/>
            <a:ext cx="914400" cy="422275"/>
            <a:chOff x="2998" y="2614"/>
            <a:chExt cx="576" cy="266"/>
          </a:xfrm>
        </p:grpSpPr>
        <p:sp>
          <p:nvSpPr>
            <p:cNvPr id="30732" name="Text Box 9">
              <a:extLst>
                <a:ext uri="{FF2B5EF4-FFF2-40B4-BE49-F238E27FC236}">
                  <a16:creationId xmlns:a16="http://schemas.microsoft.com/office/drawing/2014/main" id="{BA61C08C-2D54-9644-834A-243B81B1C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" y="2614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Symbol" pitchFamily="2" charset="2"/>
                </a:rPr>
                <a:t>𝛾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733" name="Line 10">
              <a:extLst>
                <a:ext uri="{FF2B5EF4-FFF2-40B4-BE49-F238E27FC236}">
                  <a16:creationId xmlns:a16="http://schemas.microsoft.com/office/drawing/2014/main" id="{D9BD3CCE-8F99-BF45-9143-4693546A5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2784"/>
              <a:ext cx="144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567307" name="Object 11">
            <a:extLst>
              <a:ext uri="{FF2B5EF4-FFF2-40B4-BE49-F238E27FC236}">
                <a16:creationId xmlns:a16="http://schemas.microsoft.com/office/drawing/2014/main" id="{61A7B0BA-D526-D14A-BD81-13B9F5996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66120"/>
              </p:ext>
            </p:extLst>
          </p:nvPr>
        </p:nvGraphicFramePr>
        <p:xfrm>
          <a:off x="3200400" y="2209800"/>
          <a:ext cx="20574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092400" imgH="9067800" progId="Equation.3">
                  <p:embed/>
                </p:oleObj>
              </mc:Choice>
              <mc:Fallback>
                <p:oleObj name="Equation" r:id="rId9" imgW="28092400" imgH="9067800" progId="Equation.3">
                  <p:embed/>
                  <p:pic>
                    <p:nvPicPr>
                      <p:cNvPr id="567307" name="Object 11">
                        <a:extLst>
                          <a:ext uri="{FF2B5EF4-FFF2-40B4-BE49-F238E27FC236}">
                            <a16:creationId xmlns:a16="http://schemas.microsoft.com/office/drawing/2014/main" id="{61A7B0BA-D526-D14A-BD81-13B9F59969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09800"/>
                        <a:ext cx="20574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Line 12">
            <a:extLst>
              <a:ext uri="{FF2B5EF4-FFF2-40B4-BE49-F238E27FC236}">
                <a16:creationId xmlns:a16="http://schemas.microsoft.com/office/drawing/2014/main" id="{6349070C-90BE-CF46-B712-DCA89BE7B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667000"/>
            <a:ext cx="22098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7309" name="Line 13">
            <a:extLst>
              <a:ext uri="{FF2B5EF4-FFF2-40B4-BE49-F238E27FC236}">
                <a16:creationId xmlns:a16="http://schemas.microsoft.com/office/drawing/2014/main" id="{B14124D9-FC20-4443-8704-C7773C72AB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778125"/>
            <a:ext cx="1674813" cy="650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BA9D0-F91A-C31C-5D51-1076CB1FA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Classical Telegrapher’s Equations</a:t>
            </a:r>
          </a:p>
        </p:txBody>
      </p:sp>
    </p:spTree>
  </p:cSld>
  <p:clrMapOvr>
    <a:masterClrMapping/>
  </p:clrMapOvr>
  <p:transition spd="med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8" grpId="0" build="p" bldLvl="2" autoUpdateAnimBg="0"/>
      <p:bldP spid="5673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>
            <a:extLst>
              <a:ext uri="{FF2B5EF4-FFF2-40B4-BE49-F238E27FC236}">
                <a16:creationId xmlns:a16="http://schemas.microsoft.com/office/drawing/2014/main" id="{A50F2991-FDB4-5D43-A51E-6E8551F7A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36650"/>
            <a:ext cx="7413625" cy="1422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Voltage Reflection Coefficient (cont</a:t>
            </a:r>
            <a:r>
              <a:rPr lang="en-US" altLang="fr-CH" sz="2400" dirty="0">
                <a:ea typeface="ＭＳ Ｐゴシック" panose="020B0600070205080204" pitchFamily="34" charset="-128"/>
              </a:rPr>
              <a:t>’</a:t>
            </a:r>
            <a:r>
              <a:rPr lang="en-US" altLang="en-US" sz="2400" dirty="0">
                <a:ea typeface="ＭＳ Ｐゴシック" panose="020B0600070205080204" pitchFamily="34" charset="-128"/>
              </a:rPr>
              <a:t>d):</a:t>
            </a:r>
          </a:p>
          <a:p>
            <a:pPr eaLnBrk="1" hangingPunct="1"/>
            <a:endParaRPr lang="fr-CH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The voltage and current at any point on the line can now be expressed in terms of the voltage reflection coefficient as </a:t>
            </a:r>
          </a:p>
          <a:p>
            <a:pPr eaLnBrk="1" hangingPunct="1"/>
            <a:endParaRPr lang="fr-CH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fr-CH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The ratio of line voltage to current defines an impedance quantity which is the input impedance of the line at the location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1800" dirty="0">
                <a:ea typeface="ＭＳ Ｐゴシック" panose="020B0600070205080204" pitchFamily="34" charset="-128"/>
              </a:rPr>
              <a:t> looking towards the load. This is expressed as</a:t>
            </a:r>
          </a:p>
          <a:p>
            <a:pPr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At the load, the input impedance is just the load impedance </a:t>
            </a:r>
          </a:p>
          <a:p>
            <a:pPr eaLnBrk="1" hangingPunct="1"/>
            <a:endParaRPr lang="en-US" altLang="en-US" sz="1800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7586" name="Line 3">
            <a:extLst>
              <a:ext uri="{FF2B5EF4-FFF2-40B4-BE49-F238E27FC236}">
                <a16:creationId xmlns:a16="http://schemas.microsoft.com/office/drawing/2014/main" id="{19752A30-E1A8-F84D-934A-75FB210166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29638" y="6153150"/>
            <a:ext cx="685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3C1C8BDF-93DE-9D43-93AF-594264BB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08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2AF7AD4D-CC0C-B845-9BE9-8DE55054E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5533" name="Rectangle 13">
            <a:extLst>
              <a:ext uri="{FF2B5EF4-FFF2-40B4-BE49-F238E27FC236}">
                <a16:creationId xmlns:a16="http://schemas.microsoft.com/office/drawing/2014/main" id="{9CB457EA-8A39-B84A-A6D0-C9D22501C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2630487"/>
            <a:ext cx="630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chemeClr val="tx1"/>
                </a:solidFill>
              </a:rPr>
              <a:t>V</a:t>
            </a:r>
            <a:r>
              <a:rPr lang="en-US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</a:rPr>
              <a:t>x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  <a:r>
              <a:rPr lang="en-US" altLang="en-US" sz="2000" i="1" dirty="0">
                <a:solidFill>
                  <a:schemeClr val="tx1"/>
                </a:solidFill>
              </a:rPr>
              <a:t> = ae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-</a:t>
            </a:r>
            <a:r>
              <a:rPr lang="en-US" altLang="en-US" sz="2000" i="1" baseline="25000" dirty="0">
                <a:solidFill>
                  <a:schemeClr val="tx1"/>
                </a:solidFill>
                <a:latin typeface="Symbol" pitchFamily="2" charset="2"/>
              </a:rPr>
              <a:t>𝛾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x</a:t>
            </a:r>
            <a:r>
              <a:rPr lang="en-US" altLang="en-US" sz="2000" i="1" dirty="0">
                <a:solidFill>
                  <a:schemeClr val="tx1"/>
                </a:solidFill>
              </a:rPr>
              <a:t> + be</a:t>
            </a:r>
            <a:r>
              <a:rPr lang="en-US" altLang="en-US" sz="2000" i="1" baseline="25000" dirty="0">
                <a:solidFill>
                  <a:schemeClr val="tx1"/>
                </a:solidFill>
                <a:latin typeface="Symbol" pitchFamily="2" charset="2"/>
              </a:rPr>
              <a:t> 𝛾 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x</a:t>
            </a:r>
            <a:r>
              <a:rPr lang="en-US" altLang="en-US" sz="2000" i="1" dirty="0">
                <a:solidFill>
                  <a:schemeClr val="tx1"/>
                </a:solidFill>
              </a:rPr>
              <a:t> = ae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-</a:t>
            </a:r>
            <a:r>
              <a:rPr lang="en-US" altLang="en-US" sz="2000" i="1" baseline="25000" dirty="0">
                <a:solidFill>
                  <a:schemeClr val="tx1"/>
                </a:solidFill>
                <a:latin typeface="Symbol" pitchFamily="2" charset="2"/>
              </a:rPr>
              <a:t> 𝛾 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x</a:t>
            </a:r>
            <a:r>
              <a:rPr lang="en-US" altLang="en-US" sz="2000" i="1" dirty="0">
                <a:solidFill>
                  <a:schemeClr val="tx1"/>
                </a:solidFill>
              </a:rPr>
              <a:t> + </a:t>
            </a:r>
            <a:r>
              <a:rPr lang="en-US" altLang="en-US" sz="2000" i="1" dirty="0" err="1">
                <a:solidFill>
                  <a:schemeClr val="tx1"/>
                </a:solidFill>
                <a:latin typeface="Symbol" pitchFamily="2" charset="2"/>
              </a:rPr>
              <a:t>ρ</a:t>
            </a:r>
            <a:r>
              <a:rPr lang="en-US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</a:rPr>
              <a:t>x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  <a:r>
              <a:rPr lang="en-US" altLang="en-US" sz="2000" i="1" dirty="0">
                <a:solidFill>
                  <a:schemeClr val="tx1"/>
                </a:solidFill>
              </a:rPr>
              <a:t>ae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-</a:t>
            </a:r>
            <a:r>
              <a:rPr lang="en-US" altLang="en-US" sz="2000" i="1" baseline="25000" dirty="0">
                <a:solidFill>
                  <a:schemeClr val="tx1"/>
                </a:solidFill>
                <a:latin typeface="Symbol" pitchFamily="2" charset="2"/>
              </a:rPr>
              <a:t> 𝛾 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x</a:t>
            </a:r>
            <a:r>
              <a:rPr lang="en-US" altLang="en-US" sz="2000" i="1" dirty="0">
                <a:solidFill>
                  <a:schemeClr val="tx1"/>
                </a:solidFill>
              </a:rPr>
              <a:t> = ae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-</a:t>
            </a:r>
            <a:r>
              <a:rPr lang="en-US" altLang="en-US" sz="2000" i="1" baseline="25000" dirty="0">
                <a:solidFill>
                  <a:schemeClr val="tx1"/>
                </a:solidFill>
                <a:latin typeface="Symbol" pitchFamily="2" charset="2"/>
              </a:rPr>
              <a:t> 𝛾 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x</a:t>
            </a:r>
            <a:r>
              <a:rPr lang="en-US" altLang="en-US" sz="2000" i="1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[</a:t>
            </a:r>
            <a:r>
              <a:rPr lang="en-US" altLang="en-US" sz="2000" i="1" dirty="0">
                <a:solidFill>
                  <a:schemeClr val="tx1"/>
                </a:solidFill>
              </a:rPr>
              <a:t>1 + </a:t>
            </a:r>
            <a:r>
              <a:rPr lang="en-US" altLang="en-US" sz="2000" i="1" dirty="0" err="1">
                <a:solidFill>
                  <a:schemeClr val="tx1"/>
                </a:solidFill>
                <a:latin typeface="Symbol" pitchFamily="2" charset="2"/>
              </a:rPr>
              <a:t>ρ</a:t>
            </a:r>
            <a:r>
              <a:rPr lang="en-US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</a:rPr>
              <a:t>x</a:t>
            </a:r>
            <a:r>
              <a:rPr lang="en-US" altLang="en-US" sz="2000" dirty="0">
                <a:solidFill>
                  <a:schemeClr val="tx1"/>
                </a:solidFill>
              </a:rPr>
              <a:t>)]</a:t>
            </a:r>
            <a:r>
              <a:rPr lang="en-US" altLang="en-US" sz="2000" dirty="0"/>
              <a:t> </a:t>
            </a:r>
          </a:p>
        </p:txBody>
      </p:sp>
      <p:sp>
        <p:nvSpPr>
          <p:cNvPr id="875534" name="Rectangle 14">
            <a:extLst>
              <a:ext uri="{FF2B5EF4-FFF2-40B4-BE49-F238E27FC236}">
                <a16:creationId xmlns:a16="http://schemas.microsoft.com/office/drawing/2014/main" id="{04541037-D44D-764E-9CF2-28A97735F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3197225"/>
            <a:ext cx="7202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chemeClr val="tx1"/>
                </a:solidFill>
              </a:rPr>
              <a:t>I</a:t>
            </a:r>
            <a:r>
              <a:rPr lang="en-US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</a:rPr>
              <a:t>x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  <a:r>
              <a:rPr lang="en-US" altLang="en-US" sz="2000" i="1" dirty="0">
                <a:solidFill>
                  <a:schemeClr val="tx1"/>
                </a:solidFill>
              </a:rPr>
              <a:t> = </a:t>
            </a:r>
            <a:r>
              <a:rPr lang="en-US" altLang="en-US" sz="2000" i="1" dirty="0" err="1">
                <a:solidFill>
                  <a:schemeClr val="tx1"/>
                </a:solidFill>
              </a:rPr>
              <a:t>Y</a:t>
            </a:r>
            <a:r>
              <a:rPr lang="en-US" altLang="en-US" sz="2000" i="1" baseline="-18000" dirty="0" err="1">
                <a:solidFill>
                  <a:schemeClr val="tx1"/>
                </a:solidFill>
              </a:rPr>
              <a:t>c</a:t>
            </a:r>
            <a:r>
              <a:rPr lang="en-US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</a:rPr>
              <a:t>ae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-</a:t>
            </a:r>
            <a:r>
              <a:rPr lang="en-US" altLang="en-US" sz="2000" i="1" baseline="25000" dirty="0">
                <a:solidFill>
                  <a:schemeClr val="tx1"/>
                </a:solidFill>
                <a:latin typeface="Symbol" pitchFamily="2" charset="2"/>
              </a:rPr>
              <a:t> 𝛾 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x</a:t>
            </a:r>
            <a:r>
              <a:rPr lang="en-US" altLang="en-US" sz="2000" i="1" dirty="0">
                <a:solidFill>
                  <a:schemeClr val="tx1"/>
                </a:solidFill>
              </a:rPr>
              <a:t> - be</a:t>
            </a:r>
            <a:r>
              <a:rPr lang="en-US" altLang="en-US" sz="2000" i="1" baseline="25000" dirty="0">
                <a:solidFill>
                  <a:schemeClr val="tx1"/>
                </a:solidFill>
                <a:latin typeface="Symbol" pitchFamily="2" charset="2"/>
              </a:rPr>
              <a:t> 𝛾 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x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  <a:r>
              <a:rPr lang="en-US" altLang="en-US" sz="2000" i="1" dirty="0">
                <a:solidFill>
                  <a:schemeClr val="tx1"/>
                </a:solidFill>
              </a:rPr>
              <a:t> = </a:t>
            </a:r>
            <a:r>
              <a:rPr lang="en-US" altLang="en-US" sz="2000" i="1" dirty="0" err="1">
                <a:solidFill>
                  <a:schemeClr val="tx1"/>
                </a:solidFill>
              </a:rPr>
              <a:t>Y</a:t>
            </a:r>
            <a:r>
              <a:rPr lang="en-US" altLang="en-US" sz="2000" i="1" baseline="-18000" dirty="0" err="1">
                <a:solidFill>
                  <a:schemeClr val="tx1"/>
                </a:solidFill>
              </a:rPr>
              <a:t>c</a:t>
            </a:r>
            <a:r>
              <a:rPr lang="en-US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</a:rPr>
              <a:t>ae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-</a:t>
            </a:r>
            <a:r>
              <a:rPr lang="en-US" altLang="en-US" sz="2000" i="1" baseline="25000" dirty="0">
                <a:solidFill>
                  <a:schemeClr val="tx1"/>
                </a:solidFill>
                <a:latin typeface="Symbol" pitchFamily="2" charset="2"/>
              </a:rPr>
              <a:t> 𝛾 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x</a:t>
            </a:r>
            <a:r>
              <a:rPr lang="en-US" altLang="en-US" sz="2000" i="1" dirty="0">
                <a:solidFill>
                  <a:schemeClr val="tx1"/>
                </a:solidFill>
              </a:rPr>
              <a:t> - </a:t>
            </a:r>
            <a:r>
              <a:rPr lang="en-US" altLang="en-US" sz="2000" i="1" dirty="0" err="1">
                <a:solidFill>
                  <a:schemeClr val="tx1"/>
                </a:solidFill>
                <a:latin typeface="Symbol" pitchFamily="2" charset="2"/>
              </a:rPr>
              <a:t>ρ</a:t>
            </a:r>
            <a:r>
              <a:rPr lang="en-US" altLang="en-US" sz="2000" i="1" dirty="0">
                <a:solidFill>
                  <a:schemeClr val="tx1"/>
                </a:solidFill>
                <a:latin typeface="Symbol" pitchFamily="2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</a:rPr>
              <a:t>x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  <a:r>
              <a:rPr lang="en-US" altLang="en-US" sz="2000" i="1" dirty="0">
                <a:solidFill>
                  <a:schemeClr val="tx1"/>
                </a:solidFill>
              </a:rPr>
              <a:t>ae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-</a:t>
            </a:r>
            <a:r>
              <a:rPr lang="en-US" altLang="en-US" sz="2000" i="1" baseline="25000" dirty="0">
                <a:solidFill>
                  <a:schemeClr val="tx1"/>
                </a:solidFill>
                <a:latin typeface="Symbol" pitchFamily="2" charset="2"/>
              </a:rPr>
              <a:t> 𝛾 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  <a:r>
              <a:rPr lang="en-US" altLang="en-US" dirty="0"/>
              <a:t> </a:t>
            </a:r>
            <a:r>
              <a:rPr lang="en-US" altLang="en-US" sz="2000" i="1" dirty="0">
                <a:solidFill>
                  <a:schemeClr val="tx1"/>
                </a:solidFill>
              </a:rPr>
              <a:t>= </a:t>
            </a:r>
            <a:r>
              <a:rPr lang="en-US" altLang="en-US" sz="2000" i="1" dirty="0" err="1">
                <a:solidFill>
                  <a:schemeClr val="tx1"/>
                </a:solidFill>
              </a:rPr>
              <a:t>Y</a:t>
            </a:r>
            <a:r>
              <a:rPr lang="en-US" altLang="en-US" sz="2000" i="1" baseline="-18000" dirty="0" err="1">
                <a:solidFill>
                  <a:schemeClr val="tx1"/>
                </a:solidFill>
              </a:rPr>
              <a:t>c</a:t>
            </a:r>
            <a:r>
              <a:rPr lang="en-US" altLang="en-US" sz="2000" i="1" dirty="0" err="1">
                <a:solidFill>
                  <a:schemeClr val="tx1"/>
                </a:solidFill>
              </a:rPr>
              <a:t>ae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-</a:t>
            </a:r>
            <a:r>
              <a:rPr lang="en-US" altLang="en-US" sz="2000" i="1" baseline="25000" dirty="0">
                <a:solidFill>
                  <a:schemeClr val="tx1"/>
                </a:solidFill>
                <a:latin typeface="Symbol" pitchFamily="2" charset="2"/>
              </a:rPr>
              <a:t> 𝛾 </a:t>
            </a:r>
            <a:r>
              <a:rPr lang="en-US" altLang="en-US" sz="2000" i="1" baseline="25000" dirty="0">
                <a:solidFill>
                  <a:schemeClr val="tx1"/>
                </a:solidFill>
              </a:rPr>
              <a:t>x</a:t>
            </a:r>
            <a:r>
              <a:rPr lang="en-US" altLang="en-US" sz="2000" i="1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[</a:t>
            </a:r>
            <a:r>
              <a:rPr lang="en-US" altLang="en-US" sz="2000" i="1" dirty="0">
                <a:solidFill>
                  <a:schemeClr val="tx1"/>
                </a:solidFill>
              </a:rPr>
              <a:t>1 - </a:t>
            </a:r>
            <a:r>
              <a:rPr lang="en-US" altLang="en-US" sz="2000" i="1" dirty="0" err="1">
                <a:solidFill>
                  <a:schemeClr val="tx1"/>
                </a:solidFill>
                <a:latin typeface="Symbol" pitchFamily="2" charset="2"/>
              </a:rPr>
              <a:t>ρ</a:t>
            </a:r>
            <a:r>
              <a:rPr lang="en-US" altLang="en-US" sz="2000" i="1" dirty="0">
                <a:solidFill>
                  <a:schemeClr val="tx1"/>
                </a:solidFill>
                <a:latin typeface="Symbol" pitchFamily="2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</a:rPr>
              <a:t>x</a:t>
            </a:r>
            <a:r>
              <a:rPr lang="en-US" altLang="en-US" sz="2000" dirty="0">
                <a:solidFill>
                  <a:schemeClr val="tx1"/>
                </a:solidFill>
              </a:rPr>
              <a:t>)]</a:t>
            </a:r>
            <a:r>
              <a:rPr lang="en-US" altLang="en-US" sz="2000" dirty="0"/>
              <a:t> </a:t>
            </a:r>
          </a:p>
        </p:txBody>
      </p:sp>
      <p:sp>
        <p:nvSpPr>
          <p:cNvPr id="67592" name="Rectangle 16">
            <a:extLst>
              <a:ext uri="{FF2B5EF4-FFF2-40B4-BE49-F238E27FC236}">
                <a16:creationId xmlns:a16="http://schemas.microsoft.com/office/drawing/2014/main" id="{755C0BA6-1BFF-FD48-BAA6-2A2681F95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875535" name="Object 15">
            <a:extLst>
              <a:ext uri="{FF2B5EF4-FFF2-40B4-BE49-F238E27FC236}">
                <a16:creationId xmlns:a16="http://schemas.microsoft.com/office/drawing/2014/main" id="{859B43DD-D24D-0C45-B4A9-3FBBEA150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945451"/>
              </p:ext>
            </p:extLst>
          </p:nvPr>
        </p:nvGraphicFramePr>
        <p:xfrm>
          <a:off x="3352800" y="4473576"/>
          <a:ext cx="27495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789100" imgH="9652000" progId="Equation.3">
                  <p:embed/>
                </p:oleObj>
              </mc:Choice>
              <mc:Fallback>
                <p:oleObj name="Equation" r:id="rId3" imgW="39789100" imgH="9652000" progId="Equation.3">
                  <p:embed/>
                  <p:pic>
                    <p:nvPicPr>
                      <p:cNvPr id="875535" name="Object 15">
                        <a:extLst>
                          <a:ext uri="{FF2B5EF4-FFF2-40B4-BE49-F238E27FC236}">
                            <a16:creationId xmlns:a16="http://schemas.microsoft.com/office/drawing/2014/main" id="{859B43DD-D24D-0C45-B4A9-3FBBEA1506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73576"/>
                        <a:ext cx="27495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4" name="Rectangle 30">
            <a:extLst>
              <a:ext uri="{FF2B5EF4-FFF2-40B4-BE49-F238E27FC236}">
                <a16:creationId xmlns:a16="http://schemas.microsoft.com/office/drawing/2014/main" id="{E81E3544-B47D-F342-B17D-510316C79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875549" name="Object 29">
            <a:extLst>
              <a:ext uri="{FF2B5EF4-FFF2-40B4-BE49-F238E27FC236}">
                <a16:creationId xmlns:a16="http://schemas.microsoft.com/office/drawing/2014/main" id="{A6425DD4-9216-8447-A78B-E6AB138FF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64697"/>
              </p:ext>
            </p:extLst>
          </p:nvPr>
        </p:nvGraphicFramePr>
        <p:xfrm>
          <a:off x="3477419" y="5721350"/>
          <a:ext cx="25003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744400" imgH="9652000" progId="Equation.3">
                  <p:embed/>
                </p:oleObj>
              </mc:Choice>
              <mc:Fallback>
                <p:oleObj name="Equation" r:id="rId5" imgW="37744400" imgH="9652000" progId="Equation.3">
                  <p:embed/>
                  <p:pic>
                    <p:nvPicPr>
                      <p:cNvPr id="875549" name="Object 29">
                        <a:extLst>
                          <a:ext uri="{FF2B5EF4-FFF2-40B4-BE49-F238E27FC236}">
                            <a16:creationId xmlns:a16="http://schemas.microsoft.com/office/drawing/2014/main" id="{A6425DD4-9216-8447-A78B-E6AB138FF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419" y="5721350"/>
                        <a:ext cx="250031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D9DE8027-FBAA-CC9D-F1FA-3C9370086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Finite line excited by a series voltage/shunt current source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5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7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7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75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7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75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7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33" grpId="0"/>
      <p:bldP spid="8755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>
            <a:extLst>
              <a:ext uri="{FF2B5EF4-FFF2-40B4-BE49-F238E27FC236}">
                <a16:creationId xmlns:a16="http://schemas.microsoft.com/office/drawing/2014/main" id="{C60B04F9-F6A5-8D43-9412-792677291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1184" y="1231900"/>
            <a:ext cx="7413625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And from this expression, the reflection coefficient at the load can be determined to be</a:t>
            </a:r>
            <a:endParaRPr lang="en-US" altLang="en-US" sz="2400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latin typeface="Symbol" pitchFamily="2" charset="2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If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Z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L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=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Z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 err="1">
                <a:latin typeface="Symbol" pitchFamily="2" charset="2"/>
                <a:ea typeface="ＭＳ Ｐゴシック" panose="020B0600070205080204" pitchFamily="34" charset="-128"/>
              </a:rPr>
              <a:t>ρ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0 and there is no reflected wave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We say that the line is </a:t>
            </a:r>
            <a:r>
              <a:rPr lang="en-US" altLang="fr-CH" sz="2400" dirty="0">
                <a:ea typeface="ＭＳ Ｐゴシック" panose="020B0600070205080204" pitchFamily="34" charset="-128"/>
              </a:rPr>
              <a:t>“</a:t>
            </a:r>
            <a:r>
              <a:rPr lang="en-US" altLang="en-US" sz="2400" dirty="0">
                <a:ea typeface="ＭＳ Ｐゴシック" panose="020B0600070205080204" pitchFamily="34" charset="-128"/>
              </a:rPr>
              <a:t>matched</a:t>
            </a:r>
            <a:r>
              <a:rPr lang="en-US" altLang="fr-CH" sz="2400" dirty="0">
                <a:ea typeface="ＭＳ Ｐゴシック" panose="020B0600070205080204" pitchFamily="34" charset="-128"/>
              </a:rPr>
              <a:t>”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an open circuit load,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Z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L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∞ and </a:t>
            </a:r>
            <a:r>
              <a:rPr lang="en-US" altLang="en-US" sz="2400" i="1" dirty="0" err="1">
                <a:latin typeface="Symbol" pitchFamily="2" charset="2"/>
                <a:ea typeface="ＭＳ Ｐゴシック" panose="020B0600070205080204" pitchFamily="34" charset="-128"/>
              </a:rPr>
              <a:t>ρ</a:t>
            </a:r>
            <a:r>
              <a:rPr lang="en-US" altLang="en-US" sz="2400" dirty="0">
                <a:ea typeface="ＭＳ Ｐゴシック" panose="020B0600070205080204" pitchFamily="34" charset="-128"/>
              </a:rPr>
              <a:t>= 1 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a short circuit load,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Z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L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0 and </a:t>
            </a:r>
            <a:r>
              <a:rPr lang="en-US" altLang="en-US" sz="2400" i="1" dirty="0" err="1">
                <a:latin typeface="Symbol" pitchFamily="2" charset="2"/>
                <a:ea typeface="ＭＳ Ｐゴシック" panose="020B0600070205080204" pitchFamily="34" charset="-128"/>
              </a:rPr>
              <a:t>ρ</a:t>
            </a:r>
            <a:r>
              <a:rPr lang="en-US" altLang="en-US" sz="2400" dirty="0">
                <a:ea typeface="ＭＳ Ｐゴシック" panose="020B0600070205080204" pitchFamily="34" charset="-128"/>
              </a:rPr>
              <a:t>= –1 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9634" name="Line 3">
            <a:extLst>
              <a:ext uri="{FF2B5EF4-FFF2-40B4-BE49-F238E27FC236}">
                <a16:creationId xmlns:a16="http://schemas.microsoft.com/office/drawing/2014/main" id="{D519430B-49D8-E142-996A-8FCEAD8F65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29638" y="6153150"/>
            <a:ext cx="685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35" name="Rectangle 4">
            <a:extLst>
              <a:ext uri="{FF2B5EF4-FFF2-40B4-BE49-F238E27FC236}">
                <a16:creationId xmlns:a16="http://schemas.microsoft.com/office/drawing/2014/main" id="{34D9ED4B-A146-EF4C-8D4B-14BC0D543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873477" name="Object 5">
            <a:extLst>
              <a:ext uri="{FF2B5EF4-FFF2-40B4-BE49-F238E27FC236}">
                <a16:creationId xmlns:a16="http://schemas.microsoft.com/office/drawing/2014/main" id="{F797274F-61DA-8549-BB8A-A0F1EF8A58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057400"/>
          <a:ext cx="40576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166600" imgH="4064000" progId="Word.Picture.8">
                  <p:embed/>
                </p:oleObj>
              </mc:Choice>
              <mc:Fallback>
                <p:oleObj name="Picture" r:id="rId3" imgW="12166600" imgH="4064000" progId="Word.Picture.8">
                  <p:embed/>
                  <p:pic>
                    <p:nvPicPr>
                      <p:cNvPr id="873477" name="Object 5">
                        <a:extLst>
                          <a:ext uri="{FF2B5EF4-FFF2-40B4-BE49-F238E27FC236}">
                            <a16:creationId xmlns:a16="http://schemas.microsoft.com/office/drawing/2014/main" id="{F797274F-61DA-8549-BB8A-A0F1EF8A58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4057650" cy="1352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Rectangle 6">
            <a:extLst>
              <a:ext uri="{FF2B5EF4-FFF2-40B4-BE49-F238E27FC236}">
                <a16:creationId xmlns:a16="http://schemas.microsoft.com/office/drawing/2014/main" id="{1555D0E2-0FEC-1F4D-B4C2-2BAD35893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873479" name="Object 7">
            <a:extLst>
              <a:ext uri="{FF2B5EF4-FFF2-40B4-BE49-F238E27FC236}">
                <a16:creationId xmlns:a16="http://schemas.microsoft.com/office/drawing/2014/main" id="{2E3E62AF-2BD4-3C42-861D-3956C987DA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4675" y="1954213"/>
          <a:ext cx="21145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114000" imgH="9944100" progId="Equation.3">
                  <p:embed/>
                </p:oleObj>
              </mc:Choice>
              <mc:Fallback>
                <p:oleObj name="Equation" r:id="rId5" imgW="23114000" imgH="9944100" progId="Equation.3">
                  <p:embed/>
                  <p:pic>
                    <p:nvPicPr>
                      <p:cNvPr id="873479" name="Object 7">
                        <a:extLst>
                          <a:ext uri="{FF2B5EF4-FFF2-40B4-BE49-F238E27FC236}">
                            <a16:creationId xmlns:a16="http://schemas.microsoft.com/office/drawing/2014/main" id="{2E3E62AF-2BD4-3C42-861D-3956C987DA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1954213"/>
                        <a:ext cx="211455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id="{E9C5B83D-E169-BB47-B362-6B3566144CD1}"/>
              </a:ext>
            </a:extLst>
          </p:cNvPr>
          <p:cNvGrpSpPr>
            <a:grpSpLocks/>
          </p:cNvGrpSpPr>
          <p:nvPr/>
        </p:nvGrpSpPr>
        <p:grpSpPr bwMode="auto">
          <a:xfrm>
            <a:off x="1563688" y="2828925"/>
            <a:ext cx="1981200" cy="1035050"/>
            <a:chOff x="1152" y="1824"/>
            <a:chExt cx="1248" cy="652"/>
          </a:xfrm>
        </p:grpSpPr>
        <p:sp>
          <p:nvSpPr>
            <p:cNvPr id="69644" name="Text Box 9">
              <a:extLst>
                <a:ext uri="{FF2B5EF4-FFF2-40B4-BE49-F238E27FC236}">
                  <a16:creationId xmlns:a16="http://schemas.microsoft.com/office/drawing/2014/main" id="{32B765FA-6EB6-5244-ABBA-D037EEAD0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208"/>
              <a:ext cx="1248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Load impedance</a:t>
              </a:r>
            </a:p>
          </p:txBody>
        </p:sp>
        <p:sp>
          <p:nvSpPr>
            <p:cNvPr id="69645" name="Line 10">
              <a:extLst>
                <a:ext uri="{FF2B5EF4-FFF2-40B4-BE49-F238E27FC236}">
                  <a16:creationId xmlns:a16="http://schemas.microsoft.com/office/drawing/2014/main" id="{D80B9D0F-4723-BA4A-A47A-00C3D58490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1824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0B755171-F376-0C4C-9AD3-3E0C797C5EFF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2847975"/>
            <a:ext cx="3124200" cy="1263650"/>
            <a:chOff x="1200" y="1776"/>
            <a:chExt cx="1968" cy="796"/>
          </a:xfrm>
        </p:grpSpPr>
        <p:sp>
          <p:nvSpPr>
            <p:cNvPr id="69642" name="Text Box 12">
              <a:extLst>
                <a:ext uri="{FF2B5EF4-FFF2-40B4-BE49-F238E27FC236}">
                  <a16:creationId xmlns:a16="http://schemas.microsoft.com/office/drawing/2014/main" id="{41CAB198-BA4D-5149-8108-0215215C9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112"/>
              <a:ext cx="1968" cy="46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Characteristic impedance of the transmission line</a:t>
              </a:r>
            </a:p>
          </p:txBody>
        </p:sp>
        <p:sp>
          <p:nvSpPr>
            <p:cNvPr id="69643" name="Line 13">
              <a:extLst>
                <a:ext uri="{FF2B5EF4-FFF2-40B4-BE49-F238E27FC236}">
                  <a16:creationId xmlns:a16="http://schemas.microsoft.com/office/drawing/2014/main" id="{E18A515A-FB6A-5F4B-B89B-C50637339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776"/>
              <a:ext cx="144" cy="3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6EC6511A-A380-3D42-E290-0CC374EC7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Finite line excited by a series voltage/shunt current source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4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413625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Using the source and load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termination conditions, the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4 coefficients can be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evaluated to yield the </a:t>
            </a:r>
            <a:r>
              <a:rPr lang="en-US" sz="2400" i="1" dirty="0">
                <a:latin typeface="+mj-lt"/>
              </a:rPr>
              <a:t>line</a:t>
            </a:r>
            <a:br>
              <a:rPr lang="en-US" sz="2400" i="1" dirty="0">
                <a:latin typeface="+mj-lt"/>
              </a:rPr>
            </a:br>
            <a:r>
              <a:rPr lang="en-US" sz="2400" dirty="0">
                <a:latin typeface="+mj-lt"/>
              </a:rPr>
              <a:t>voltage and current expressions for </a:t>
            </a:r>
            <a:r>
              <a:rPr lang="en-US" sz="2400" b="1" i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&gt;</a:t>
            </a:r>
            <a:r>
              <a:rPr lang="en-US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x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en-US" sz="2400" dirty="0">
                <a:latin typeface="+mj-lt"/>
              </a:rPr>
              <a:t>:</a:t>
            </a:r>
          </a:p>
          <a:p>
            <a:pPr eaLnBrk="1" hangingPunct="1">
              <a:defRPr/>
            </a:pPr>
            <a:endParaRPr lang="en-US" sz="2400" dirty="0">
              <a:latin typeface="+mj-lt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2000" i="1" dirty="0">
                <a:latin typeface="Times New Roman" charset="0"/>
              </a:rPr>
              <a:t>V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dirty="0">
                <a:latin typeface="Times New Roman" charset="0"/>
              </a:rPr>
              <a:t>) =                                </a:t>
            </a:r>
            <a:r>
              <a:rPr lang="en-US" sz="2200" dirty="0">
                <a:latin typeface="Times New Roman" charset="0"/>
              </a:rPr>
              <a:t>[(</a:t>
            </a:r>
            <a:r>
              <a:rPr lang="en-US" sz="2200" i="1" dirty="0" err="1">
                <a:latin typeface="Times New Roman" charset="0"/>
              </a:rPr>
              <a:t>e</a:t>
            </a:r>
            <a:r>
              <a:rPr lang="en-US" sz="2200" i="1" baseline="30000" dirty="0" err="1">
                <a:latin typeface="Symbol" charset="0"/>
              </a:rPr>
              <a:t>γ</a:t>
            </a:r>
            <a:r>
              <a:rPr lang="en-US" sz="2200" i="1" baseline="30000" dirty="0" err="1">
                <a:latin typeface="Times New Roman" charset="0"/>
              </a:rPr>
              <a:t>x</a:t>
            </a:r>
            <a:r>
              <a:rPr lang="en-US" sz="2000" i="1" baseline="16000" dirty="0" err="1">
                <a:latin typeface="Times New Roman" charset="0"/>
              </a:rPr>
              <a:t>s</a:t>
            </a:r>
            <a:r>
              <a:rPr lang="en-US" sz="2200" dirty="0">
                <a:latin typeface="Times New Roman" charset="0"/>
              </a:rPr>
              <a:t> - </a:t>
            </a:r>
            <a:r>
              <a:rPr lang="en-US" sz="2000" i="1" dirty="0">
                <a:latin typeface="Symbol" charset="0"/>
                <a:cs typeface="Times New Roman" charset="0"/>
              </a:rPr>
              <a:t>ρ</a:t>
            </a:r>
            <a:r>
              <a:rPr lang="en-US" sz="2200" baseline="-25000" dirty="0">
                <a:latin typeface="Times New Roman" charset="0"/>
              </a:rPr>
              <a:t>1</a:t>
            </a:r>
            <a:r>
              <a:rPr lang="en-US" sz="2200" i="1" dirty="0">
                <a:latin typeface="Times New Roman" charset="0"/>
              </a:rPr>
              <a:t>e</a:t>
            </a:r>
            <a:r>
              <a:rPr lang="en-US" sz="2200" baseline="30000" dirty="0">
                <a:latin typeface="Times New Roman" charset="0"/>
                <a:cs typeface="Times New Roman" charset="0"/>
              </a:rPr>
              <a:t>–</a:t>
            </a:r>
            <a:r>
              <a:rPr lang="en-US" sz="2200" i="1" baseline="30000" dirty="0" err="1">
                <a:latin typeface="Symbol" charset="0"/>
              </a:rPr>
              <a:t>γ</a:t>
            </a:r>
            <a:r>
              <a:rPr lang="en-US" sz="2200" i="1" baseline="30000" dirty="0" err="1">
                <a:latin typeface="Times New Roman" charset="0"/>
              </a:rPr>
              <a:t>x</a:t>
            </a:r>
            <a:r>
              <a:rPr lang="en-US" sz="2000" i="1" baseline="16000" dirty="0" err="1">
                <a:latin typeface="Times New Roman" charset="0"/>
              </a:rPr>
              <a:t>s</a:t>
            </a:r>
            <a:r>
              <a:rPr lang="en-US" sz="2200" dirty="0">
                <a:latin typeface="Times New Roman" charset="0"/>
              </a:rPr>
              <a:t>)</a:t>
            </a:r>
            <a:r>
              <a:rPr lang="en-US" sz="2200" i="1" dirty="0">
                <a:latin typeface="Times New Roman" charset="0"/>
              </a:rPr>
              <a:t>V</a:t>
            </a:r>
            <a:r>
              <a:rPr lang="en-US" sz="2200" i="1" baseline="-25000" dirty="0">
                <a:latin typeface="Times New Roman" charset="0"/>
              </a:rPr>
              <a:t>o</a:t>
            </a:r>
            <a:r>
              <a:rPr lang="en-US" sz="2200" dirty="0">
                <a:latin typeface="Times New Roman" charset="0"/>
              </a:rPr>
              <a:t> + (</a:t>
            </a:r>
            <a:r>
              <a:rPr lang="en-US" sz="2200" i="1" dirty="0" err="1">
                <a:latin typeface="Times New Roman" charset="0"/>
              </a:rPr>
              <a:t>e</a:t>
            </a:r>
            <a:r>
              <a:rPr lang="en-US" sz="2200" i="1" baseline="30000" dirty="0" err="1">
                <a:latin typeface="Symbol" charset="0"/>
              </a:rPr>
              <a:t>γ</a:t>
            </a:r>
            <a:r>
              <a:rPr lang="en-US" sz="2200" i="1" baseline="30000" dirty="0" err="1">
                <a:latin typeface="Times New Roman" charset="0"/>
              </a:rPr>
              <a:t>x</a:t>
            </a:r>
            <a:r>
              <a:rPr lang="en-US" sz="2000" i="1" baseline="16000" dirty="0" err="1">
                <a:latin typeface="Times New Roman" charset="0"/>
              </a:rPr>
              <a:t>s</a:t>
            </a:r>
            <a:r>
              <a:rPr lang="en-US" sz="2200" dirty="0">
                <a:latin typeface="Times New Roman" charset="0"/>
              </a:rPr>
              <a:t> + </a:t>
            </a:r>
            <a:r>
              <a:rPr lang="en-US" sz="2000" i="1" dirty="0">
                <a:latin typeface="Symbol" charset="0"/>
                <a:cs typeface="Times New Roman" charset="0"/>
              </a:rPr>
              <a:t>ρ</a:t>
            </a:r>
            <a:r>
              <a:rPr lang="en-US" sz="2200" baseline="-25000" dirty="0">
                <a:latin typeface="Times New Roman" charset="0"/>
              </a:rPr>
              <a:t>1</a:t>
            </a:r>
            <a:r>
              <a:rPr lang="en-US" sz="2200" i="1" dirty="0">
                <a:latin typeface="Times New Roman" charset="0"/>
              </a:rPr>
              <a:t>e</a:t>
            </a:r>
            <a:r>
              <a:rPr lang="en-US" sz="2200" baseline="30000" dirty="0">
                <a:latin typeface="Times New Roman" charset="0"/>
                <a:cs typeface="Times New Roman" charset="0"/>
              </a:rPr>
              <a:t>–</a:t>
            </a:r>
            <a:r>
              <a:rPr lang="en-US" sz="2200" i="1" baseline="30000" dirty="0" err="1">
                <a:latin typeface="Symbol" charset="0"/>
              </a:rPr>
              <a:t>γ</a:t>
            </a:r>
            <a:r>
              <a:rPr lang="en-US" sz="2200" i="1" baseline="30000" dirty="0" err="1">
                <a:latin typeface="Times New Roman" charset="0"/>
              </a:rPr>
              <a:t>x</a:t>
            </a:r>
            <a:r>
              <a:rPr lang="en-US" sz="2000" i="1" baseline="16000" dirty="0" err="1">
                <a:latin typeface="Times New Roman" charset="0"/>
              </a:rPr>
              <a:t>s</a:t>
            </a:r>
            <a:r>
              <a:rPr lang="en-US" sz="2200" dirty="0">
                <a:latin typeface="Times New Roman" charset="0"/>
              </a:rPr>
              <a:t>)</a:t>
            </a:r>
            <a:r>
              <a:rPr lang="en-US" sz="2200" i="1" dirty="0" err="1">
                <a:latin typeface="Times New Roman" charset="0"/>
              </a:rPr>
              <a:t>Z</a:t>
            </a:r>
            <a:r>
              <a:rPr lang="en-US" sz="2200" i="1" baseline="-25000" dirty="0" err="1">
                <a:latin typeface="Times New Roman" charset="0"/>
              </a:rPr>
              <a:t>c</a:t>
            </a:r>
            <a:r>
              <a:rPr lang="en-US" sz="2200" i="1" dirty="0" err="1">
                <a:latin typeface="Times New Roman" charset="0"/>
              </a:rPr>
              <a:t>I</a:t>
            </a:r>
            <a:r>
              <a:rPr lang="en-US" sz="2200" i="1" baseline="-25000" dirty="0" err="1">
                <a:latin typeface="Times New Roman" charset="0"/>
              </a:rPr>
              <a:t>o</a:t>
            </a:r>
            <a:r>
              <a:rPr lang="en-US" sz="2200" dirty="0">
                <a:latin typeface="Times New Roman" charset="0"/>
              </a:rPr>
              <a:t>]</a:t>
            </a:r>
          </a:p>
          <a:p>
            <a:pPr eaLnBrk="1" hangingPunct="1">
              <a:defRPr/>
            </a:pPr>
            <a:endParaRPr lang="en-US" sz="2200" dirty="0">
              <a:latin typeface="Times New Roman" charset="0"/>
            </a:endParaRPr>
          </a:p>
          <a:p>
            <a:pPr eaLnBrk="1" hangingPunct="1">
              <a:defRPr/>
            </a:pPr>
            <a:endParaRPr lang="en-US" sz="2000" dirty="0">
              <a:latin typeface="Times New Roman" charset="0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2000" i="1" dirty="0">
                <a:latin typeface="Times New Roman" charset="0"/>
              </a:rPr>
              <a:t>I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dirty="0">
                <a:latin typeface="Times New Roman" charset="0"/>
              </a:rPr>
              <a:t>) </a:t>
            </a:r>
            <a:r>
              <a:rPr lang="en-US" sz="2000" i="1" dirty="0">
                <a:latin typeface="Times New Roman" charset="0"/>
              </a:rPr>
              <a:t>=</a:t>
            </a:r>
            <a:r>
              <a:rPr lang="en-US" sz="2000" dirty="0">
                <a:latin typeface="Times New Roman" charset="0"/>
              </a:rPr>
              <a:t>                                 </a:t>
            </a:r>
            <a:r>
              <a:rPr lang="en-US" sz="2200" dirty="0">
                <a:latin typeface="Times New Roman" charset="0"/>
              </a:rPr>
              <a:t>[(</a:t>
            </a:r>
            <a:r>
              <a:rPr lang="en-US" sz="2200" i="1" dirty="0" err="1">
                <a:latin typeface="Times New Roman" charset="0"/>
              </a:rPr>
              <a:t>e</a:t>
            </a:r>
            <a:r>
              <a:rPr lang="en-US" sz="2200" i="1" baseline="30000" dirty="0" err="1">
                <a:latin typeface="Symbol" charset="0"/>
              </a:rPr>
              <a:t>γ</a:t>
            </a:r>
            <a:r>
              <a:rPr lang="en-US" sz="2200" baseline="30000" dirty="0" err="1">
                <a:latin typeface="Times New Roman" charset="0"/>
              </a:rPr>
              <a:t>x</a:t>
            </a:r>
            <a:r>
              <a:rPr lang="en-US" sz="2000" i="1" baseline="16000" dirty="0" err="1">
                <a:latin typeface="Times New Roman" charset="0"/>
              </a:rPr>
              <a:t>s</a:t>
            </a:r>
            <a:r>
              <a:rPr lang="en-US" sz="2200" dirty="0">
                <a:latin typeface="Times New Roman" charset="0"/>
              </a:rPr>
              <a:t> - </a:t>
            </a:r>
            <a:r>
              <a:rPr lang="en-US" sz="2000" i="1" dirty="0">
                <a:latin typeface="Symbol" charset="0"/>
                <a:cs typeface="Times New Roman" charset="0"/>
              </a:rPr>
              <a:t>ρ</a:t>
            </a:r>
            <a:r>
              <a:rPr lang="en-US" sz="2200" baseline="-25000" dirty="0">
                <a:latin typeface="Times New Roman" charset="0"/>
              </a:rPr>
              <a:t>1</a:t>
            </a:r>
            <a:r>
              <a:rPr lang="en-US" sz="2200" i="1" dirty="0">
                <a:latin typeface="Times New Roman" charset="0"/>
              </a:rPr>
              <a:t>e</a:t>
            </a:r>
            <a:r>
              <a:rPr lang="en-US" sz="2200" baseline="30000" dirty="0">
                <a:latin typeface="Times New Roman" charset="0"/>
                <a:cs typeface="Times New Roman" charset="0"/>
              </a:rPr>
              <a:t>–</a:t>
            </a:r>
            <a:r>
              <a:rPr lang="en-US" sz="2200" i="1" baseline="30000" dirty="0" err="1">
                <a:latin typeface="Symbol" charset="0"/>
              </a:rPr>
              <a:t>γ</a:t>
            </a:r>
            <a:r>
              <a:rPr lang="en-US" sz="2200" i="1" baseline="30000" dirty="0" err="1">
                <a:latin typeface="Times New Roman" charset="0"/>
              </a:rPr>
              <a:t>x</a:t>
            </a:r>
            <a:r>
              <a:rPr lang="en-US" sz="2000" i="1" baseline="16000" dirty="0" err="1">
                <a:latin typeface="Times New Roman" charset="0"/>
              </a:rPr>
              <a:t>s</a:t>
            </a:r>
            <a:r>
              <a:rPr lang="en-US" sz="2200" dirty="0">
                <a:latin typeface="Times New Roman" charset="0"/>
              </a:rPr>
              <a:t>)</a:t>
            </a:r>
            <a:r>
              <a:rPr lang="en-US" sz="2200" i="1" dirty="0">
                <a:latin typeface="Times New Roman" charset="0"/>
              </a:rPr>
              <a:t>V</a:t>
            </a:r>
            <a:r>
              <a:rPr lang="en-US" sz="2200" i="1" baseline="-25000" dirty="0">
                <a:latin typeface="Times New Roman" charset="0"/>
              </a:rPr>
              <a:t>o</a:t>
            </a:r>
            <a:r>
              <a:rPr lang="en-US" sz="2200" dirty="0">
                <a:latin typeface="Times New Roman" charset="0"/>
              </a:rPr>
              <a:t> + (</a:t>
            </a:r>
            <a:r>
              <a:rPr lang="en-US" sz="2200" i="1" dirty="0" err="1">
                <a:latin typeface="Times New Roman" charset="0"/>
              </a:rPr>
              <a:t>e</a:t>
            </a:r>
            <a:r>
              <a:rPr lang="en-US" sz="2200" i="1" baseline="30000" dirty="0" err="1">
                <a:latin typeface="Symbol" charset="0"/>
              </a:rPr>
              <a:t>γ</a:t>
            </a:r>
            <a:r>
              <a:rPr lang="en-US" sz="2200" i="1" baseline="30000" dirty="0" err="1">
                <a:latin typeface="Times New Roman" charset="0"/>
              </a:rPr>
              <a:t>x</a:t>
            </a:r>
            <a:r>
              <a:rPr lang="en-US" sz="2000" i="1" baseline="16000" dirty="0" err="1">
                <a:latin typeface="Times New Roman" charset="0"/>
              </a:rPr>
              <a:t>s</a:t>
            </a:r>
            <a:r>
              <a:rPr lang="en-US" sz="2200" dirty="0">
                <a:latin typeface="Times New Roman" charset="0"/>
              </a:rPr>
              <a:t> + </a:t>
            </a:r>
            <a:r>
              <a:rPr lang="en-US" sz="2000" i="1" dirty="0">
                <a:latin typeface="Symbol" charset="0"/>
                <a:cs typeface="Times New Roman" charset="0"/>
              </a:rPr>
              <a:t>ρ</a:t>
            </a:r>
            <a:r>
              <a:rPr lang="en-US" sz="2200" baseline="-25000" dirty="0">
                <a:latin typeface="Times New Roman" charset="0"/>
              </a:rPr>
              <a:t>1</a:t>
            </a:r>
            <a:r>
              <a:rPr lang="en-US" sz="2200" i="1" dirty="0">
                <a:latin typeface="Times New Roman" charset="0"/>
              </a:rPr>
              <a:t>e</a:t>
            </a:r>
            <a:r>
              <a:rPr lang="en-US" sz="2200" baseline="30000" dirty="0">
                <a:latin typeface="Times New Roman" charset="0"/>
                <a:cs typeface="Times New Roman" charset="0"/>
              </a:rPr>
              <a:t>–</a:t>
            </a:r>
            <a:r>
              <a:rPr lang="en-US" sz="2200" i="1" baseline="30000" dirty="0" err="1">
                <a:latin typeface="Symbol" charset="0"/>
              </a:rPr>
              <a:t>γ</a:t>
            </a:r>
            <a:r>
              <a:rPr lang="en-US" sz="2200" i="1" baseline="30000" dirty="0" err="1">
                <a:latin typeface="Times New Roman" charset="0"/>
              </a:rPr>
              <a:t>x</a:t>
            </a:r>
            <a:r>
              <a:rPr lang="en-US" sz="2000" i="1" baseline="16000" dirty="0" err="1">
                <a:latin typeface="Times New Roman" charset="0"/>
              </a:rPr>
              <a:t>s</a:t>
            </a:r>
            <a:r>
              <a:rPr lang="en-US" sz="2200" dirty="0">
                <a:latin typeface="Times New Roman" charset="0"/>
              </a:rPr>
              <a:t>)</a:t>
            </a:r>
            <a:r>
              <a:rPr lang="en-US" sz="2200" i="1" dirty="0" err="1">
                <a:latin typeface="Times New Roman" charset="0"/>
              </a:rPr>
              <a:t>Z</a:t>
            </a:r>
            <a:r>
              <a:rPr lang="en-US" sz="2200" i="1" baseline="-25000" dirty="0" err="1">
                <a:latin typeface="Times New Roman" charset="0"/>
              </a:rPr>
              <a:t>c</a:t>
            </a:r>
            <a:r>
              <a:rPr lang="en-US" sz="2200" i="1" dirty="0" err="1">
                <a:latin typeface="Times New Roman" charset="0"/>
              </a:rPr>
              <a:t>I</a:t>
            </a:r>
            <a:r>
              <a:rPr lang="en-US" sz="2200" i="1" baseline="-25000" dirty="0" err="1">
                <a:latin typeface="Times New Roman" charset="0"/>
              </a:rPr>
              <a:t>o</a:t>
            </a:r>
            <a:r>
              <a:rPr lang="en-US" sz="2200" dirty="0">
                <a:latin typeface="Times New Roman" charset="0"/>
              </a:rPr>
              <a:t>]</a:t>
            </a:r>
          </a:p>
          <a:p>
            <a:pPr eaLnBrk="1" hangingPunct="1">
              <a:defRPr/>
            </a:pPr>
            <a:endParaRPr lang="en-US" sz="2200" dirty="0">
              <a:latin typeface="Times New Roman" charset="0"/>
            </a:endParaRPr>
          </a:p>
        </p:txBody>
      </p:sp>
      <p:sp>
        <p:nvSpPr>
          <p:cNvPr id="71682" name="Line 4"/>
          <p:cNvSpPr>
            <a:spLocks noChangeShapeType="1"/>
          </p:cNvSpPr>
          <p:nvPr/>
        </p:nvSpPr>
        <p:spPr bwMode="auto">
          <a:xfrm flipH="1">
            <a:off x="8072438" y="6534150"/>
            <a:ext cx="685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0501" name="Object 5"/>
          <p:cNvGraphicFramePr>
            <a:graphicFrameLocks noChangeAspect="1"/>
          </p:cNvGraphicFramePr>
          <p:nvPr/>
        </p:nvGraphicFramePr>
        <p:xfrm>
          <a:off x="4781550" y="1371600"/>
          <a:ext cx="4057650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368040" imgH="1130808" progId="Word.Picture.8">
                  <p:embed/>
                </p:oleObj>
              </mc:Choice>
              <mc:Fallback>
                <p:oleObj name="Picture" r:id="rId3" imgW="3368040" imgH="113080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61"/>
                      <a:stretch>
                        <a:fillRect/>
                      </a:stretch>
                    </p:blipFill>
                    <p:spPr bwMode="auto">
                      <a:xfrm>
                        <a:off x="4781550" y="1371600"/>
                        <a:ext cx="4057650" cy="1392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3657600"/>
            <a:ext cx="1905000" cy="1857375"/>
            <a:chOff x="1248" y="2064"/>
            <a:chExt cx="1200" cy="1170"/>
          </a:xfrm>
        </p:grpSpPr>
        <p:graphicFrame>
          <p:nvGraphicFramePr>
            <p:cNvPr id="71720" name="Object 7"/>
            <p:cNvGraphicFramePr>
              <a:graphicFrameLocks noChangeAspect="1"/>
            </p:cNvGraphicFramePr>
            <p:nvPr/>
          </p:nvGraphicFramePr>
          <p:xfrm>
            <a:off x="1248" y="2064"/>
            <a:ext cx="1152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70000" imgH="508000" progId="Equation.3">
                    <p:embed/>
                  </p:oleObj>
                </mc:Choice>
                <mc:Fallback>
                  <p:oleObj name="Equation" r:id="rId5" imgW="1270000" imgH="5080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064"/>
                          <a:ext cx="1152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1" name="Object 8"/>
            <p:cNvGraphicFramePr>
              <a:graphicFrameLocks noChangeAspect="1"/>
            </p:cNvGraphicFramePr>
            <p:nvPr/>
          </p:nvGraphicFramePr>
          <p:xfrm>
            <a:off x="1248" y="2784"/>
            <a:ext cx="1200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95400" imgH="482600" progId="Equation.3">
                    <p:embed/>
                  </p:oleObj>
                </mc:Choice>
                <mc:Fallback>
                  <p:oleObj name="Equation" r:id="rId7" imgW="1295400" imgH="482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784"/>
                          <a:ext cx="1200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19800" y="1981200"/>
            <a:ext cx="1447800" cy="990600"/>
            <a:chOff x="3696" y="1008"/>
            <a:chExt cx="912" cy="624"/>
          </a:xfrm>
        </p:grpSpPr>
        <p:sp>
          <p:nvSpPr>
            <p:cNvPr id="71718" name="Line 10"/>
            <p:cNvSpPr>
              <a:spLocks noChangeShapeType="1"/>
            </p:cNvSpPr>
            <p:nvPr/>
          </p:nvSpPr>
          <p:spPr bwMode="auto">
            <a:xfrm flipV="1">
              <a:off x="3696" y="1008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719" name="Line 11"/>
            <p:cNvSpPr>
              <a:spLocks noChangeShapeType="1"/>
            </p:cNvSpPr>
            <p:nvPr/>
          </p:nvSpPr>
          <p:spPr bwMode="auto">
            <a:xfrm>
              <a:off x="4032" y="1008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90508" name="Text Box 12"/>
          <p:cNvSpPr txBox="1">
            <a:spLocks noChangeArrowheads="1"/>
          </p:cNvSpPr>
          <p:nvPr/>
        </p:nvSpPr>
        <p:spPr bwMode="auto">
          <a:xfrm>
            <a:off x="1905000" y="5867400"/>
            <a:ext cx="914400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 typeface="Arial" charset="0"/>
              <a:buNone/>
            </a:pPr>
            <a:r>
              <a:rPr lang="en-US" sz="2000">
                <a:latin typeface="Times New Roman" charset="0"/>
              </a:rPr>
              <a:t>Notes: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327400" y="3581400"/>
            <a:ext cx="4343400" cy="2863850"/>
            <a:chOff x="2400" y="2064"/>
            <a:chExt cx="2736" cy="1804"/>
          </a:xfrm>
        </p:grpSpPr>
        <p:sp>
          <p:nvSpPr>
            <p:cNvPr id="71713" name="Text Box 14"/>
            <p:cNvSpPr txBox="1">
              <a:spLocks noChangeArrowheads="1"/>
            </p:cNvSpPr>
            <p:nvPr/>
          </p:nvSpPr>
          <p:spPr bwMode="auto">
            <a:xfrm>
              <a:off x="2400" y="3408"/>
              <a:ext cx="2064" cy="46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tx1"/>
                </a:buClr>
                <a:buFont typeface="Arial" charset="0"/>
                <a:buNone/>
              </a:pPr>
              <a:r>
                <a:rPr lang="en-US" sz="2000">
                  <a:latin typeface="Times New Roman" charset="0"/>
                </a:rPr>
                <a:t>Voltage and current source terms</a:t>
              </a:r>
            </a:p>
          </p:txBody>
        </p:sp>
        <p:sp>
          <p:nvSpPr>
            <p:cNvPr id="71714" name="Oval 15"/>
            <p:cNvSpPr>
              <a:spLocks noChangeArrowheads="1"/>
            </p:cNvSpPr>
            <p:nvPr/>
          </p:nvSpPr>
          <p:spPr bwMode="auto">
            <a:xfrm>
              <a:off x="3456" y="2064"/>
              <a:ext cx="240" cy="4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715" name="Oval 16"/>
            <p:cNvSpPr>
              <a:spLocks noChangeArrowheads="1"/>
            </p:cNvSpPr>
            <p:nvPr/>
          </p:nvSpPr>
          <p:spPr bwMode="auto">
            <a:xfrm>
              <a:off x="4896" y="2112"/>
              <a:ext cx="240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716" name="Oval 17"/>
            <p:cNvSpPr>
              <a:spLocks noChangeArrowheads="1"/>
            </p:cNvSpPr>
            <p:nvPr/>
          </p:nvSpPr>
          <p:spPr bwMode="auto">
            <a:xfrm>
              <a:off x="3456" y="2832"/>
              <a:ext cx="240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717" name="Oval 18"/>
            <p:cNvSpPr>
              <a:spLocks noChangeArrowheads="1"/>
            </p:cNvSpPr>
            <p:nvPr/>
          </p:nvSpPr>
          <p:spPr bwMode="auto">
            <a:xfrm>
              <a:off x="4944" y="2832"/>
              <a:ext cx="192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914400" y="3613150"/>
            <a:ext cx="4953000" cy="2940050"/>
            <a:chOff x="864" y="2016"/>
            <a:chExt cx="3120" cy="1852"/>
          </a:xfrm>
        </p:grpSpPr>
        <p:sp>
          <p:nvSpPr>
            <p:cNvPr id="71706" name="Text Box 20"/>
            <p:cNvSpPr txBox="1">
              <a:spLocks noChangeArrowheads="1"/>
            </p:cNvSpPr>
            <p:nvPr/>
          </p:nvSpPr>
          <p:spPr bwMode="auto">
            <a:xfrm>
              <a:off x="2400" y="3408"/>
              <a:ext cx="1584" cy="46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tx1"/>
                </a:buClr>
                <a:buFont typeface="Arial" charset="0"/>
                <a:buNone/>
              </a:pPr>
              <a:r>
                <a:rPr lang="en-US" sz="2000">
                  <a:latin typeface="Times New Roman" charset="0"/>
                </a:rPr>
                <a:t>Observation location on line, with </a:t>
              </a:r>
              <a:r>
                <a:rPr kumimoji="1" lang="en-US" sz="2000" i="1">
                  <a:latin typeface="Times New Roman" charset="0"/>
                </a:rPr>
                <a:t>x</a:t>
              </a:r>
              <a:r>
                <a:rPr kumimoji="1" lang="en-US" sz="2000">
                  <a:latin typeface="Times New Roman" charset="0"/>
                </a:rPr>
                <a:t> &gt;</a:t>
              </a:r>
              <a:r>
                <a:rPr kumimoji="1" lang="en-US" sz="2000" i="1">
                  <a:latin typeface="Times New Roman" charset="0"/>
                </a:rPr>
                <a:t> x</a:t>
              </a:r>
              <a:r>
                <a:rPr kumimoji="1" lang="en-US" sz="2000" i="1" baseline="-25000">
                  <a:latin typeface="Times New Roman" charset="0"/>
                </a:rPr>
                <a:t>s</a:t>
              </a:r>
            </a:p>
          </p:txBody>
        </p:sp>
        <p:sp>
          <p:nvSpPr>
            <p:cNvPr id="71707" name="Oval 21"/>
            <p:cNvSpPr>
              <a:spLocks noChangeArrowheads="1"/>
            </p:cNvSpPr>
            <p:nvPr/>
          </p:nvSpPr>
          <p:spPr bwMode="auto">
            <a:xfrm>
              <a:off x="912" y="2112"/>
              <a:ext cx="144" cy="1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708" name="Oval 22"/>
            <p:cNvSpPr>
              <a:spLocks noChangeArrowheads="1"/>
            </p:cNvSpPr>
            <p:nvPr/>
          </p:nvSpPr>
          <p:spPr bwMode="auto">
            <a:xfrm>
              <a:off x="1392" y="2064"/>
              <a:ext cx="144" cy="1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709" name="Oval 23"/>
            <p:cNvSpPr>
              <a:spLocks noChangeArrowheads="1"/>
            </p:cNvSpPr>
            <p:nvPr/>
          </p:nvSpPr>
          <p:spPr bwMode="auto">
            <a:xfrm>
              <a:off x="1968" y="2016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710" name="Oval 24"/>
            <p:cNvSpPr>
              <a:spLocks noChangeArrowheads="1"/>
            </p:cNvSpPr>
            <p:nvPr/>
          </p:nvSpPr>
          <p:spPr bwMode="auto">
            <a:xfrm>
              <a:off x="2016" y="2784"/>
              <a:ext cx="96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711" name="Oval 25"/>
            <p:cNvSpPr>
              <a:spLocks noChangeArrowheads="1"/>
            </p:cNvSpPr>
            <p:nvPr/>
          </p:nvSpPr>
          <p:spPr bwMode="auto">
            <a:xfrm>
              <a:off x="1440" y="2784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712" name="Oval 26"/>
            <p:cNvSpPr>
              <a:spLocks noChangeArrowheads="1"/>
            </p:cNvSpPr>
            <p:nvPr/>
          </p:nvSpPr>
          <p:spPr bwMode="auto">
            <a:xfrm>
              <a:off x="864" y="2880"/>
              <a:ext cx="144" cy="1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495675" y="3733800"/>
            <a:ext cx="2514600" cy="2544763"/>
            <a:chOff x="2448" y="2169"/>
            <a:chExt cx="1584" cy="1603"/>
          </a:xfrm>
        </p:grpSpPr>
        <p:sp>
          <p:nvSpPr>
            <p:cNvPr id="71703" name="Text Box 28"/>
            <p:cNvSpPr txBox="1">
              <a:spLocks noChangeArrowheads="1"/>
            </p:cNvSpPr>
            <p:nvPr/>
          </p:nvSpPr>
          <p:spPr bwMode="auto">
            <a:xfrm>
              <a:off x="2448" y="3504"/>
              <a:ext cx="158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tx1"/>
                </a:buClr>
                <a:buFont typeface="Arial" charset="0"/>
                <a:buNone/>
              </a:pPr>
              <a:r>
                <a:rPr lang="en-US" sz="2000">
                  <a:latin typeface="Times New Roman" charset="0"/>
                </a:rPr>
                <a:t>Source location, x</a:t>
              </a:r>
              <a:r>
                <a:rPr lang="en-US" sz="2000" baseline="-25000">
                  <a:latin typeface="Times New Roman" charset="0"/>
                </a:rPr>
                <a:t>s</a:t>
              </a:r>
            </a:p>
          </p:txBody>
        </p:sp>
        <p:sp>
          <p:nvSpPr>
            <p:cNvPr id="71704" name="Oval 29"/>
            <p:cNvSpPr>
              <a:spLocks noChangeArrowheads="1"/>
            </p:cNvSpPr>
            <p:nvPr/>
          </p:nvSpPr>
          <p:spPr bwMode="auto">
            <a:xfrm>
              <a:off x="2688" y="2169"/>
              <a:ext cx="136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705" name="Oval 30"/>
            <p:cNvSpPr>
              <a:spLocks noChangeArrowheads="1"/>
            </p:cNvSpPr>
            <p:nvPr/>
          </p:nvSpPr>
          <p:spPr bwMode="auto">
            <a:xfrm>
              <a:off x="2688" y="2880"/>
              <a:ext cx="136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676400" y="3962400"/>
            <a:ext cx="3276600" cy="2559050"/>
            <a:chOff x="1344" y="2256"/>
            <a:chExt cx="2064" cy="1612"/>
          </a:xfrm>
        </p:grpSpPr>
        <p:sp>
          <p:nvSpPr>
            <p:cNvPr id="71700" name="Text Box 32"/>
            <p:cNvSpPr txBox="1">
              <a:spLocks noChangeArrowheads="1"/>
            </p:cNvSpPr>
            <p:nvPr/>
          </p:nvSpPr>
          <p:spPr bwMode="auto">
            <a:xfrm>
              <a:off x="2400" y="3408"/>
              <a:ext cx="1008" cy="46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tx1"/>
                </a:buClr>
                <a:buFont typeface="Arial" charset="0"/>
                <a:buNone/>
              </a:pPr>
              <a:r>
                <a:rPr lang="en-US" sz="2000">
                  <a:latin typeface="Times New Roman" charset="0"/>
                </a:rPr>
                <a:t>Resonance term</a:t>
              </a:r>
            </a:p>
          </p:txBody>
        </p:sp>
        <p:sp>
          <p:nvSpPr>
            <p:cNvPr id="71701" name="Oval 33"/>
            <p:cNvSpPr>
              <a:spLocks noChangeArrowheads="1"/>
            </p:cNvSpPr>
            <p:nvPr/>
          </p:nvSpPr>
          <p:spPr bwMode="auto">
            <a:xfrm>
              <a:off x="1456" y="2983"/>
              <a:ext cx="1104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702" name="Oval 34"/>
            <p:cNvSpPr>
              <a:spLocks noChangeArrowheads="1"/>
            </p:cNvSpPr>
            <p:nvPr/>
          </p:nvSpPr>
          <p:spPr bwMode="auto">
            <a:xfrm>
              <a:off x="1344" y="2256"/>
              <a:ext cx="1104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276600" y="3429000"/>
            <a:ext cx="4648200" cy="3244850"/>
            <a:chOff x="2352" y="1920"/>
            <a:chExt cx="2928" cy="2044"/>
          </a:xfrm>
        </p:grpSpPr>
        <p:sp>
          <p:nvSpPr>
            <p:cNvPr id="71697" name="Text Box 36"/>
            <p:cNvSpPr txBox="1">
              <a:spLocks noChangeArrowheads="1"/>
            </p:cNvSpPr>
            <p:nvPr/>
          </p:nvSpPr>
          <p:spPr bwMode="auto">
            <a:xfrm>
              <a:off x="2352" y="3312"/>
              <a:ext cx="2784" cy="65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tx1"/>
                </a:buClr>
                <a:buFont typeface="Arial" charset="0"/>
                <a:buNone/>
              </a:pPr>
              <a:r>
                <a:rPr lang="en-US" sz="2000">
                  <a:latin typeface="Times New Roman" charset="0"/>
                </a:rPr>
                <a:t>Also observe that the excitation terms are identical for the current and the voltage</a:t>
              </a:r>
            </a:p>
          </p:txBody>
        </p:sp>
        <p:sp>
          <p:nvSpPr>
            <p:cNvPr id="71698" name="Oval 37"/>
            <p:cNvSpPr>
              <a:spLocks noChangeArrowheads="1"/>
            </p:cNvSpPr>
            <p:nvPr/>
          </p:nvSpPr>
          <p:spPr bwMode="auto">
            <a:xfrm>
              <a:off x="2400" y="1920"/>
              <a:ext cx="2832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699" name="Oval 38"/>
            <p:cNvSpPr>
              <a:spLocks noChangeArrowheads="1"/>
            </p:cNvSpPr>
            <p:nvPr/>
          </p:nvSpPr>
          <p:spPr bwMode="auto">
            <a:xfrm>
              <a:off x="2448" y="2688"/>
              <a:ext cx="2832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676400" y="4876800"/>
            <a:ext cx="6019800" cy="1644650"/>
            <a:chOff x="1344" y="2832"/>
            <a:chExt cx="3792" cy="1036"/>
          </a:xfrm>
        </p:grpSpPr>
        <p:sp>
          <p:nvSpPr>
            <p:cNvPr id="71694" name="Text Box 40"/>
            <p:cNvSpPr txBox="1">
              <a:spLocks noChangeArrowheads="1"/>
            </p:cNvSpPr>
            <p:nvPr/>
          </p:nvSpPr>
          <p:spPr bwMode="auto">
            <a:xfrm>
              <a:off x="2160" y="3408"/>
              <a:ext cx="2976" cy="46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tx1"/>
                </a:buClr>
                <a:buFont typeface="Arial" charset="0"/>
                <a:buNone/>
              </a:pPr>
              <a:r>
                <a:rPr lang="en-US" sz="2000">
                  <a:latin typeface="Times New Roman" charset="0"/>
                </a:rPr>
                <a:t>The only difference here is the impedance term and the sign change!</a:t>
              </a:r>
            </a:p>
          </p:txBody>
        </p:sp>
        <p:sp>
          <p:nvSpPr>
            <p:cNvPr id="71695" name="Oval 41"/>
            <p:cNvSpPr>
              <a:spLocks noChangeArrowheads="1"/>
            </p:cNvSpPr>
            <p:nvPr/>
          </p:nvSpPr>
          <p:spPr bwMode="auto">
            <a:xfrm>
              <a:off x="1560" y="2832"/>
              <a:ext cx="144" cy="1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696" name="Oval 42"/>
            <p:cNvSpPr>
              <a:spLocks noChangeArrowheads="1"/>
            </p:cNvSpPr>
            <p:nvPr/>
          </p:nvSpPr>
          <p:spPr bwMode="auto">
            <a:xfrm>
              <a:off x="1344" y="3024"/>
              <a:ext cx="192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693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>
                <a:solidFill>
                  <a:schemeClr val="bg1"/>
                </a:solidFill>
              </a:rPr>
              <a:t>Line excited by a series voltage/shunt current source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 bldLvl="2"/>
      <p:bldP spid="4905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413625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Similar expressions exist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for the </a:t>
            </a:r>
            <a:r>
              <a:rPr lang="en-US" sz="2400" i="1" dirty="0">
                <a:latin typeface="+mj-lt"/>
              </a:rPr>
              <a:t>line v</a:t>
            </a:r>
            <a:r>
              <a:rPr lang="en-US" sz="2400" dirty="0">
                <a:latin typeface="+mj-lt"/>
              </a:rPr>
              <a:t>oltage and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current for </a:t>
            </a:r>
            <a:r>
              <a:rPr lang="en-US" sz="2400" b="1" i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&lt;</a:t>
            </a:r>
            <a:r>
              <a:rPr lang="en-US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x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en-US" sz="2400" dirty="0">
                <a:latin typeface="+mj-lt"/>
              </a:rPr>
              <a:t>:</a:t>
            </a:r>
          </a:p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  <a:p>
            <a:pPr algn="ctr" eaLnBrk="1" hangingPunct="1">
              <a:buFont typeface="Wingdings" charset="0"/>
              <a:buNone/>
              <a:defRPr/>
            </a:pPr>
            <a:endParaRPr lang="en-US" dirty="0">
              <a:latin typeface="Times New Roman" charset="0"/>
            </a:endParaRPr>
          </a:p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  <a:p>
            <a:pPr eaLnBrk="1" hangingPunct="1">
              <a:defRPr/>
            </a:pPr>
            <a:endParaRPr lang="en-US" sz="2000" dirty="0">
              <a:latin typeface="Times New Roman" charset="0"/>
            </a:endParaRPr>
          </a:p>
        </p:txBody>
      </p:sp>
      <p:sp>
        <p:nvSpPr>
          <p:cNvPr id="73730" name="Line 4"/>
          <p:cNvSpPr>
            <a:spLocks noChangeShapeType="1"/>
          </p:cNvSpPr>
          <p:nvPr/>
        </p:nvSpPr>
        <p:spPr bwMode="auto">
          <a:xfrm flipH="1">
            <a:off x="8529638" y="6153150"/>
            <a:ext cx="685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1525" name="Object 5"/>
          <p:cNvGraphicFramePr>
            <a:graphicFrameLocks noChangeAspect="1"/>
          </p:cNvGraphicFramePr>
          <p:nvPr/>
        </p:nvGraphicFramePr>
        <p:xfrm>
          <a:off x="4648200" y="1198563"/>
          <a:ext cx="405765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368040" imgH="1130808" progId="Word.Picture.8">
                  <p:embed/>
                </p:oleObj>
              </mc:Choice>
              <mc:Fallback>
                <p:oleObj name="Picture" r:id="rId3" imgW="3368040" imgH="113080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61"/>
                      <a:stretch>
                        <a:fillRect/>
                      </a:stretch>
                    </p:blipFill>
                    <p:spPr bwMode="auto">
                      <a:xfrm>
                        <a:off x="4648200" y="1198563"/>
                        <a:ext cx="4057650" cy="1392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28" name="Line 8"/>
          <p:cNvSpPr>
            <a:spLocks noChangeShapeType="1"/>
          </p:cNvSpPr>
          <p:nvPr/>
        </p:nvSpPr>
        <p:spPr bwMode="auto">
          <a:xfrm flipV="1">
            <a:off x="3429000" y="1828800"/>
            <a:ext cx="2286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3733" name="Object 65"/>
          <p:cNvGraphicFramePr>
            <a:graphicFrameLocks noChangeAspect="1"/>
          </p:cNvGraphicFramePr>
          <p:nvPr/>
        </p:nvGraphicFramePr>
        <p:xfrm>
          <a:off x="1219200" y="3200400"/>
          <a:ext cx="5346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65400" imgH="622300" progId="Equation.3">
                  <p:embed/>
                </p:oleObj>
              </mc:Choice>
              <mc:Fallback>
                <p:oleObj name="Equation" r:id="rId5" imgW="2565400" imgH="62230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53467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5"/>
          <p:cNvGraphicFramePr>
            <a:graphicFrameLocks noChangeAspect="1"/>
          </p:cNvGraphicFramePr>
          <p:nvPr/>
        </p:nvGraphicFramePr>
        <p:xfrm>
          <a:off x="1296988" y="4724400"/>
          <a:ext cx="53308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16200" imgH="673100" progId="Equation.3">
                  <p:embed/>
                </p:oleObj>
              </mc:Choice>
              <mc:Fallback>
                <p:oleObj name="Equation" r:id="rId7" imgW="2616200" imgH="67310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4724400"/>
                        <a:ext cx="53308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>
                <a:solidFill>
                  <a:schemeClr val="bg1"/>
                </a:solidFill>
              </a:rPr>
              <a:t>Line excited by a series voltage/shunt current source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 bldLvl="2"/>
      <p:bldP spid="4915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C970CCE-E875-634D-AE69-5962428E5DA7}" type="slidenum">
              <a:rPr lang="it-IT" sz="1400">
                <a:latin typeface="Times New Roman" charset="0"/>
              </a:rPr>
              <a:pPr/>
              <a:t>24</a:t>
            </a:fld>
            <a:endParaRPr lang="it-IT" sz="1400">
              <a:latin typeface="Times New Roman" charset="0"/>
            </a:endParaRPr>
          </a:p>
        </p:txBody>
      </p:sp>
      <p:sp>
        <p:nvSpPr>
          <p:cNvPr id="75778" name="Rectangle 5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79" name="Rectangle 6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80" name="Rectangle 7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81" name="Rectangle 8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82" name="Rectangle 10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83" name="Rectangle 11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84" name="Rectangle 12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85" name="Rectangle 13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86" name="Rectangle 14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87" name="Rectangle 15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88" name="Rectangle 16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89" name="Rectangle 1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90" name="Rectangle 18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91" name="Rectangle 19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92" name="Rectangle 20"/>
          <p:cNvSpPr>
            <a:spLocks noChangeArrowheads="1"/>
          </p:cNvSpPr>
          <p:nvPr/>
        </p:nvSpPr>
        <p:spPr bwMode="auto">
          <a:xfrm>
            <a:off x="217646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93" name="Rectangle 21"/>
          <p:cNvSpPr>
            <a:spLocks noChangeArrowheads="1"/>
          </p:cNvSpPr>
          <p:nvPr/>
        </p:nvSpPr>
        <p:spPr bwMode="auto">
          <a:xfrm>
            <a:off x="1814513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94" name="Rectangle 22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95" name="Rectangle 23"/>
          <p:cNvSpPr>
            <a:spLocks noChangeArrowheads="1"/>
          </p:cNvSpPr>
          <p:nvPr/>
        </p:nvSpPr>
        <p:spPr bwMode="auto">
          <a:xfrm>
            <a:off x="427196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96" name="Rectangle 24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97" name="Rectangle 25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98" name="Rectangle 26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799" name="Rectangle 27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00" name="Rectangle 28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01" name="Rectangle 29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02" name="Rectangle 30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03" name="Rectangle 31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04" name="Rectangle 32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05" name="Rectangle 33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06" name="Rectangle 34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07" name="Rectangle 35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08" name="Rectangle 36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09" name="Rectangle 37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10" name="Rectangle 38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11" name="Rectangle 39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12" name="Rectangle 40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13" name="Rectangle 41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14" name="Rectangle 42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15" name="Rectangle 43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16" name="Rectangle 44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17" name="Rectangle 45"/>
          <p:cNvSpPr>
            <a:spLocks noChangeArrowheads="1"/>
          </p:cNvSpPr>
          <p:nvPr/>
        </p:nvSpPr>
        <p:spPr bwMode="auto">
          <a:xfrm>
            <a:off x="2947988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18" name="Rectangle 46"/>
          <p:cNvSpPr>
            <a:spLocks noChangeArrowheads="1"/>
          </p:cNvSpPr>
          <p:nvPr/>
        </p:nvSpPr>
        <p:spPr bwMode="auto">
          <a:xfrm>
            <a:off x="3200400" y="2728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19" name="Rectangle 47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20" name="Rectangle 48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21" name="Rectangle 49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22" name="Rectangle 50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23" name="Rectangle 51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24" name="Rectangle 52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25" name="Rectangle 53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26" name="Rectangle 54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27" name="Rectangle 56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618553" name="Rectangle 57"/>
          <p:cNvSpPr>
            <a:spLocks noChangeArrowheads="1"/>
          </p:cNvSpPr>
          <p:nvPr/>
        </p:nvSpPr>
        <p:spPr bwMode="auto">
          <a:xfrm>
            <a:off x="1066800" y="38100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tabLst>
                <a:tab pos="6096000" algn="r"/>
              </a:tabLst>
              <a:defRPr/>
            </a:pPr>
            <a:r>
              <a:rPr lang="fr-FR" dirty="0" err="1">
                <a:latin typeface="+mn-lt"/>
                <a:cs typeface="Times New Roman" charset="0"/>
              </a:rPr>
              <a:t>Responses</a:t>
            </a:r>
            <a:r>
              <a:rPr lang="fr-FR" dirty="0">
                <a:latin typeface="+mn-lt"/>
                <a:cs typeface="Times New Roman" charset="0"/>
              </a:rPr>
              <a:t> </a:t>
            </a:r>
            <a:r>
              <a:rPr lang="fr-FR" dirty="0" err="1">
                <a:latin typeface="+mn-lt"/>
                <a:cs typeface="Times New Roman" charset="0"/>
              </a:rPr>
              <a:t>at</a:t>
            </a:r>
            <a:r>
              <a:rPr lang="fr-FR" dirty="0">
                <a:latin typeface="+mn-lt"/>
                <a:cs typeface="Times New Roman" charset="0"/>
              </a:rPr>
              <a:t> line </a:t>
            </a:r>
            <a:r>
              <a:rPr lang="fr-FR" dirty="0" err="1">
                <a:latin typeface="+mn-lt"/>
                <a:cs typeface="Times New Roman" charset="0"/>
              </a:rPr>
              <a:t>terminals</a:t>
            </a:r>
            <a:r>
              <a:rPr lang="fr-FR" dirty="0">
                <a:latin typeface="+mn-lt"/>
                <a:cs typeface="Times New Roman" charset="0"/>
              </a:rPr>
              <a:t>:</a:t>
            </a:r>
            <a:endParaRPr lang="fr-FR" dirty="0">
              <a:latin typeface="+mn-lt"/>
            </a:endParaRPr>
          </a:p>
        </p:txBody>
      </p:sp>
      <p:sp>
        <p:nvSpPr>
          <p:cNvPr id="75829" name="Rectangle 58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30" name="Rectangle 59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31" name="Rectangle 60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32" name="Rectangle 61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5833" name="Rectangle 62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61855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302360"/>
              </p:ext>
            </p:extLst>
          </p:nvPr>
        </p:nvGraphicFramePr>
        <p:xfrm>
          <a:off x="1066800" y="4419600"/>
          <a:ext cx="71557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7000" imgH="419100" progId="Equation.3">
                  <p:embed/>
                </p:oleObj>
              </mc:Choice>
              <mc:Fallback>
                <p:oleObj name="Equation" r:id="rId3" imgW="3937000" imgH="4191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71557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35" name="Rectangle 64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61856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14563"/>
              </p:ext>
            </p:extLst>
          </p:nvPr>
        </p:nvGraphicFramePr>
        <p:xfrm>
          <a:off x="1061353" y="5334000"/>
          <a:ext cx="640624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25800" imgH="419100" progId="Equation.DSMT4">
                  <p:embed/>
                </p:oleObj>
              </mc:Choice>
              <mc:Fallback>
                <p:oleObj name="Equation" r:id="rId5" imgW="3225800" imgH="4191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353" y="5334000"/>
                        <a:ext cx="640624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70" name="Object 9"/>
          <p:cNvGraphicFramePr>
            <a:graphicFrameLocks noChangeAspect="1"/>
          </p:cNvGraphicFramePr>
          <p:nvPr/>
        </p:nvGraphicFramePr>
        <p:xfrm>
          <a:off x="1066800" y="1524000"/>
          <a:ext cx="5233988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3368040" imgH="1130808" progId="Word.Picture.8">
                  <p:embed/>
                </p:oleObj>
              </mc:Choice>
              <mc:Fallback>
                <p:oleObj name="Picture" r:id="rId7" imgW="3368040" imgH="1130808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61"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5233988" cy="175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39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>
                <a:solidFill>
                  <a:schemeClr val="bg1"/>
                </a:solidFill>
              </a:rPr>
              <a:t>Line excited by a series voltage/shunt current source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F09D247-F213-2048-8EAD-DEB604D84FAD}" type="slidenum">
              <a:rPr lang="it-IT" sz="1400">
                <a:latin typeface="Times New Roman" charset="0"/>
              </a:rPr>
              <a:pPr/>
              <a:t>25</a:t>
            </a:fld>
            <a:endParaRPr lang="it-IT" sz="1400">
              <a:latin typeface="Times New Roman" charset="0"/>
            </a:endParaRPr>
          </a:p>
        </p:txBody>
      </p:sp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9" name="Rectangle 8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0" name="Rectangle 9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1" name="Rectangle 10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2" name="Rectangle 11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3" name="Rectangle 12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4" name="Rectangle 13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5" name="Rectangle 14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6" name="Rectangle 15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7" name="Rectangle 16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8" name="Rectangle 1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9" name="Rectangle 18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0" name="Rectangle 19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1" name="Rectangle 21"/>
          <p:cNvSpPr>
            <a:spLocks noChangeArrowheads="1"/>
          </p:cNvSpPr>
          <p:nvPr/>
        </p:nvSpPr>
        <p:spPr bwMode="auto">
          <a:xfrm>
            <a:off x="1814513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2" name="Rectangle 22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3" name="Rectangle 24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4" name="Rectangle 25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5" name="Rectangle 26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6" name="Rectangle 27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7" name="Rectangle 28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8" name="Rectangle 29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9" name="Rectangle 30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0" name="Rectangle 31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1" name="Rectangle 32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2" name="Rectangle 33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3" name="Rectangle 34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4" name="Rectangle 35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5" name="Rectangle 36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6" name="Rectangle 37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7" name="Rectangle 38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8" name="Rectangle 39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9" name="Rectangle 40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0" name="Rectangle 41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1" name="Rectangle 42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2" name="Rectangle 43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3" name="Rectangle 44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4" name="Rectangle 45"/>
          <p:cNvSpPr>
            <a:spLocks noChangeArrowheads="1"/>
          </p:cNvSpPr>
          <p:nvPr/>
        </p:nvSpPr>
        <p:spPr bwMode="auto">
          <a:xfrm>
            <a:off x="2947988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5" name="Rectangle 47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6" name="Rectangle 48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7" name="Rectangle 49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8" name="Rectangle 50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9" name="Rectangle 51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0" name="Rectangle 52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1" name="Rectangle 53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2" name="Rectangle 54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3" name="Rectangle 56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4" name="Rectangle 57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5" name="Rectangle 58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6" name="Rectangle 59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7" name="Rectangle 60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8" name="Rectangle 61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79" name="Object 62"/>
          <p:cNvGraphicFramePr>
            <a:graphicFrameLocks noChangeAspect="1"/>
          </p:cNvGraphicFramePr>
          <p:nvPr/>
        </p:nvGraphicFramePr>
        <p:xfrm>
          <a:off x="806450" y="1905000"/>
          <a:ext cx="6448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7000" imgH="419100" progId="Equation.DSMT4">
                  <p:embed/>
                </p:oleObj>
              </mc:Choice>
              <mc:Fallback>
                <p:oleObj name="Equation" r:id="rId3" imgW="3937000" imgH="4191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905000"/>
                        <a:ext cx="6448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0" name="Rectangle 63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1" name="Object 64"/>
          <p:cNvGraphicFramePr>
            <a:graphicFrameLocks noChangeAspect="1"/>
          </p:cNvGraphicFramePr>
          <p:nvPr/>
        </p:nvGraphicFramePr>
        <p:xfrm>
          <a:off x="762000" y="2667000"/>
          <a:ext cx="563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25800" imgH="419100" progId="Equation.DSMT4">
                  <p:embed/>
                </p:oleObj>
              </mc:Choice>
              <mc:Fallback>
                <p:oleObj name="Equation" r:id="rId5" imgW="3225800" imgH="4191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563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2" name="AutoShape 65"/>
          <p:cNvSpPr>
            <a:spLocks noChangeArrowheads="1"/>
          </p:cNvSpPr>
          <p:nvPr/>
        </p:nvSpPr>
        <p:spPr bwMode="auto">
          <a:xfrm>
            <a:off x="3048000" y="3581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77883" name="Rectangle 66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4" name="Object 67"/>
          <p:cNvGraphicFramePr>
            <a:graphicFrameLocks noChangeAspect="1"/>
          </p:cNvGraphicFramePr>
          <p:nvPr/>
        </p:nvGraphicFramePr>
        <p:xfrm>
          <a:off x="636588" y="4419600"/>
          <a:ext cx="5810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95900" imgH="762000" progId="Equation.3">
                  <p:embed/>
                </p:oleObj>
              </mc:Choice>
              <mc:Fallback>
                <p:oleObj name="Equation" r:id="rId7" imgW="5295900" imgH="76200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4419600"/>
                        <a:ext cx="58102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5" name="Rectangle 68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6" name="Object 69"/>
          <p:cNvGraphicFramePr>
            <a:graphicFrameLocks noChangeAspect="1"/>
          </p:cNvGraphicFramePr>
          <p:nvPr/>
        </p:nvGraphicFramePr>
        <p:xfrm>
          <a:off x="774700" y="5638800"/>
          <a:ext cx="5622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626100" imgH="762000" progId="Equation.3">
                  <p:embed/>
                </p:oleObj>
              </mc:Choice>
              <mc:Fallback>
                <p:oleObj name="Equation" r:id="rId9" imgW="5626100" imgH="76200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5638800"/>
                        <a:ext cx="5622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>
                <a:solidFill>
                  <a:schemeClr val="bg1"/>
                </a:solidFill>
              </a:rPr>
              <a:t>Line excited by a series voltage/shunt current source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267200"/>
            <a:ext cx="6705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F09D247-F213-2048-8EAD-DEB604D84FAD}" type="slidenum">
              <a:rPr lang="it-IT" sz="1400">
                <a:latin typeface="Times New Roman" charset="0"/>
              </a:rPr>
              <a:pPr/>
              <a:t>26</a:t>
            </a:fld>
            <a:endParaRPr lang="it-IT" sz="1400">
              <a:latin typeface="Times New Roman" charset="0"/>
            </a:endParaRPr>
          </a:p>
        </p:txBody>
      </p:sp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9" name="Rectangle 8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0" name="Rectangle 9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1" name="Rectangle 10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2" name="Rectangle 11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3" name="Rectangle 12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4" name="Rectangle 13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5" name="Rectangle 14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6" name="Rectangle 15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7" name="Rectangle 16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8" name="Rectangle 1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9" name="Rectangle 18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0" name="Rectangle 19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1" name="Rectangle 21"/>
          <p:cNvSpPr>
            <a:spLocks noChangeArrowheads="1"/>
          </p:cNvSpPr>
          <p:nvPr/>
        </p:nvSpPr>
        <p:spPr bwMode="auto">
          <a:xfrm>
            <a:off x="1814513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2" name="Rectangle 22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3" name="Rectangle 24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4" name="Rectangle 25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5" name="Rectangle 26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6" name="Rectangle 27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7" name="Rectangle 28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8" name="Rectangle 29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9" name="Rectangle 30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0" name="Rectangle 31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1" name="Rectangle 32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2" name="Rectangle 33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3" name="Rectangle 34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4" name="Rectangle 35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5" name="Rectangle 36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6" name="Rectangle 37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7" name="Rectangle 38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8" name="Rectangle 39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9" name="Rectangle 40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0" name="Rectangle 41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1" name="Rectangle 42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2" name="Rectangle 43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3" name="Rectangle 44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4" name="Rectangle 45"/>
          <p:cNvSpPr>
            <a:spLocks noChangeArrowheads="1"/>
          </p:cNvSpPr>
          <p:nvPr/>
        </p:nvSpPr>
        <p:spPr bwMode="auto">
          <a:xfrm>
            <a:off x="2947988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5" name="Rectangle 47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6" name="Rectangle 48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7" name="Rectangle 49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8" name="Rectangle 50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9" name="Rectangle 51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0" name="Rectangle 52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1" name="Rectangle 53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2" name="Rectangle 54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4" name="Rectangle 57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5" name="Rectangle 58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6" name="Rectangle 59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7" name="Rectangle 60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8" name="Rectangle 61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80" name="Rectangle 63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83" name="Rectangle 66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4" name="Object 67"/>
          <p:cNvGraphicFramePr>
            <a:graphicFrameLocks noChangeAspect="1"/>
          </p:cNvGraphicFramePr>
          <p:nvPr/>
        </p:nvGraphicFramePr>
        <p:xfrm>
          <a:off x="636588" y="4419600"/>
          <a:ext cx="5810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95900" imgH="762000" progId="Equation.3">
                  <p:embed/>
                </p:oleObj>
              </mc:Choice>
              <mc:Fallback>
                <p:oleObj name="Equation" r:id="rId3" imgW="52959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4419600"/>
                        <a:ext cx="58102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5" name="Rectangle 68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6" name="Object 69"/>
          <p:cNvGraphicFramePr>
            <a:graphicFrameLocks noChangeAspect="1"/>
          </p:cNvGraphicFramePr>
          <p:nvPr/>
        </p:nvGraphicFramePr>
        <p:xfrm>
          <a:off x="774700" y="5638800"/>
          <a:ext cx="5622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26100" imgH="762000" progId="Equation.3">
                  <p:embed/>
                </p:oleObj>
              </mc:Choice>
              <mc:Fallback>
                <p:oleObj name="Equation" r:id="rId5" imgW="56261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5638800"/>
                        <a:ext cx="5622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>
                <a:solidFill>
                  <a:schemeClr val="bg1"/>
                </a:solidFill>
              </a:rPr>
              <a:t>Line excited by a series voltage/shunt current source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4267200"/>
            <a:ext cx="6705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752600"/>
            <a:ext cx="296242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F09D247-F213-2048-8EAD-DEB604D84FAD}" type="slidenum">
              <a:rPr lang="it-IT" sz="1400">
                <a:latin typeface="Times New Roman" charset="0"/>
              </a:rPr>
              <a:pPr/>
              <a:t>27</a:t>
            </a:fld>
            <a:endParaRPr lang="it-IT" sz="1400">
              <a:latin typeface="Times New Roman" charset="0"/>
            </a:endParaRPr>
          </a:p>
        </p:txBody>
      </p:sp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9" name="Rectangle 8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0" name="Rectangle 9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1" name="Rectangle 10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2" name="Rectangle 11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3" name="Rectangle 12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4" name="Rectangle 13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5" name="Rectangle 14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6" name="Rectangle 15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7" name="Rectangle 16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8" name="Rectangle 1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9" name="Rectangle 18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0" name="Rectangle 19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1" name="Rectangle 21"/>
          <p:cNvSpPr>
            <a:spLocks noChangeArrowheads="1"/>
          </p:cNvSpPr>
          <p:nvPr/>
        </p:nvSpPr>
        <p:spPr bwMode="auto">
          <a:xfrm>
            <a:off x="1814513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2" name="Rectangle 22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3" name="Rectangle 24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4" name="Rectangle 25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5" name="Rectangle 26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6" name="Rectangle 27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7" name="Rectangle 28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8" name="Rectangle 29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0" name="Rectangle 31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1" name="Rectangle 32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2" name="Rectangle 33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3" name="Rectangle 34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4" name="Rectangle 35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5" name="Rectangle 36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6" name="Rectangle 37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7" name="Rectangle 38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8" name="Rectangle 39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9" name="Rectangle 40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0" name="Rectangle 41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1" name="Rectangle 42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2" name="Rectangle 43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3" name="Rectangle 44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4" name="Rectangle 45"/>
          <p:cNvSpPr>
            <a:spLocks noChangeArrowheads="1"/>
          </p:cNvSpPr>
          <p:nvPr/>
        </p:nvSpPr>
        <p:spPr bwMode="auto">
          <a:xfrm>
            <a:off x="2947988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5" name="Rectangle 47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6" name="Rectangle 48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7" name="Rectangle 49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8" name="Rectangle 50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9" name="Rectangle 51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0" name="Rectangle 52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1" name="Rectangle 53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2" name="Rectangle 54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3" name="Rectangle 56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4" name="Rectangle 57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5" name="Rectangle 58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6" name="Rectangle 59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7" name="Rectangle 60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8" name="Rectangle 61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80" name="Rectangle 63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83" name="Rectangle 66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4" name="Object 67"/>
          <p:cNvGraphicFramePr>
            <a:graphicFrameLocks noChangeAspect="1"/>
          </p:cNvGraphicFramePr>
          <p:nvPr/>
        </p:nvGraphicFramePr>
        <p:xfrm>
          <a:off x="636588" y="4419600"/>
          <a:ext cx="5810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95900" imgH="762000" progId="Equation.3">
                  <p:embed/>
                </p:oleObj>
              </mc:Choice>
              <mc:Fallback>
                <p:oleObj name="Equation" r:id="rId3" imgW="52959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4419600"/>
                        <a:ext cx="58102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5" name="Rectangle 68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6" name="Object 69"/>
          <p:cNvGraphicFramePr>
            <a:graphicFrameLocks noChangeAspect="1"/>
          </p:cNvGraphicFramePr>
          <p:nvPr/>
        </p:nvGraphicFramePr>
        <p:xfrm>
          <a:off x="774700" y="5638800"/>
          <a:ext cx="5622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26100" imgH="762000" progId="Equation.3">
                  <p:embed/>
                </p:oleObj>
              </mc:Choice>
              <mc:Fallback>
                <p:oleObj name="Equation" r:id="rId5" imgW="56261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5638800"/>
                        <a:ext cx="5622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90" name="Text Box 70"/>
          <p:cNvSpPr txBox="1">
            <a:spLocks noChangeArrowheads="1"/>
          </p:cNvSpPr>
          <p:nvPr/>
        </p:nvSpPr>
        <p:spPr bwMode="auto">
          <a:xfrm>
            <a:off x="2057400" y="3276600"/>
            <a:ext cx="3048000" cy="646331"/>
          </a:xfrm>
          <a:prstGeom prst="rect">
            <a:avLst/>
          </a:prstGeom>
          <a:solidFill>
            <a:srgbClr val="FFF67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CH" sz="3600" dirty="0">
                <a:solidFill>
                  <a:srgbClr val="FF0000"/>
                </a:solidFill>
                <a:latin typeface="+mn-lt"/>
              </a:rPr>
              <a:t>BLT equations</a:t>
            </a:r>
            <a:endParaRPr lang="en-GB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788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>
                <a:solidFill>
                  <a:schemeClr val="bg1"/>
                </a:solidFill>
              </a:rPr>
              <a:t>Line excited by a series voltage/shunt current source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4267200"/>
            <a:ext cx="6705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79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F09D247-F213-2048-8EAD-DEB604D84FAD}" type="slidenum">
              <a:rPr lang="it-IT" sz="1400">
                <a:latin typeface="Times New Roman" charset="0"/>
              </a:rPr>
              <a:pPr/>
              <a:t>28</a:t>
            </a:fld>
            <a:endParaRPr lang="it-IT" sz="1400">
              <a:latin typeface="Times New Roman" charset="0"/>
            </a:endParaRPr>
          </a:p>
        </p:txBody>
      </p:sp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9" name="Rectangle 8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0" name="Rectangle 9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1" name="Rectangle 10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2" name="Rectangle 11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3" name="Rectangle 12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4" name="Rectangle 13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5" name="Rectangle 14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6" name="Rectangle 15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7" name="Rectangle 16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8" name="Rectangle 1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9" name="Rectangle 18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0" name="Rectangle 19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2" name="Rectangle 22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3" name="Rectangle 24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4" name="Rectangle 25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5" name="Rectangle 26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6" name="Rectangle 27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7" name="Rectangle 28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8" name="Rectangle 29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0" name="Rectangle 31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1" name="Rectangle 32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2" name="Rectangle 33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3" name="Rectangle 34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4" name="Rectangle 35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5" name="Rectangle 36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6" name="Rectangle 37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7" name="Rectangle 38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8" name="Rectangle 39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9" name="Rectangle 40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0" name="Rectangle 41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1" name="Rectangle 42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2" name="Rectangle 43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3" name="Rectangle 44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4" name="Rectangle 45"/>
          <p:cNvSpPr>
            <a:spLocks noChangeArrowheads="1"/>
          </p:cNvSpPr>
          <p:nvPr/>
        </p:nvSpPr>
        <p:spPr bwMode="auto">
          <a:xfrm>
            <a:off x="2947988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5" name="Rectangle 47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6" name="Rectangle 48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7" name="Rectangle 49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9" name="Rectangle 51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0" name="Rectangle 52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1" name="Rectangle 53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2" name="Rectangle 54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3" name="Rectangle 56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4" name="Rectangle 57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5" name="Rectangle 58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6" name="Rectangle 59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7" name="Rectangle 60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8" name="Rectangle 61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80" name="Rectangle 63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83" name="Rectangle 66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4" name="Object 67"/>
          <p:cNvGraphicFramePr>
            <a:graphicFrameLocks noChangeAspect="1"/>
          </p:cNvGraphicFramePr>
          <p:nvPr/>
        </p:nvGraphicFramePr>
        <p:xfrm>
          <a:off x="636588" y="4419600"/>
          <a:ext cx="5810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95900" imgH="762000" progId="Equation.3">
                  <p:embed/>
                </p:oleObj>
              </mc:Choice>
              <mc:Fallback>
                <p:oleObj name="Equation" r:id="rId3" imgW="52959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4419600"/>
                        <a:ext cx="58102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5" name="Rectangle 68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6" name="Object 69"/>
          <p:cNvGraphicFramePr>
            <a:graphicFrameLocks noChangeAspect="1"/>
          </p:cNvGraphicFramePr>
          <p:nvPr/>
        </p:nvGraphicFramePr>
        <p:xfrm>
          <a:off x="774700" y="5638800"/>
          <a:ext cx="5622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26100" imgH="762000" progId="Equation.3">
                  <p:embed/>
                </p:oleObj>
              </mc:Choice>
              <mc:Fallback>
                <p:oleObj name="Equation" r:id="rId5" imgW="56261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5638800"/>
                        <a:ext cx="5622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>
                <a:solidFill>
                  <a:schemeClr val="bg1"/>
                </a:solidFill>
              </a:rPr>
              <a:t>Line excited by a series voltage/shunt current source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4267200"/>
            <a:ext cx="6705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3" name="Text Box 70"/>
          <p:cNvSpPr txBox="1">
            <a:spLocks noChangeArrowheads="1"/>
          </p:cNvSpPr>
          <p:nvPr/>
        </p:nvSpPr>
        <p:spPr bwMode="auto">
          <a:xfrm>
            <a:off x="2057400" y="3276600"/>
            <a:ext cx="3048000" cy="646331"/>
          </a:xfrm>
          <a:prstGeom prst="rect">
            <a:avLst/>
          </a:prstGeom>
          <a:solidFill>
            <a:srgbClr val="FFF67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CH" sz="3600" dirty="0">
                <a:solidFill>
                  <a:srgbClr val="FF0000"/>
                </a:solidFill>
                <a:latin typeface="+mn-lt"/>
              </a:rPr>
              <a:t>BLT equations</a:t>
            </a:r>
            <a:endParaRPr lang="en-GB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1447800"/>
            <a:ext cx="1112734" cy="139254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2" idx="2"/>
          </p:cNvCxnSpPr>
          <p:nvPr/>
        </p:nvCxnSpPr>
        <p:spPr>
          <a:xfrm flipH="1" flipV="1">
            <a:off x="1775567" y="2840344"/>
            <a:ext cx="586633" cy="5886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67000" y="1676400"/>
            <a:ext cx="267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Dr. Carl Baum (1940-2010)</a:t>
            </a:r>
          </a:p>
        </p:txBody>
      </p:sp>
    </p:spTree>
    <p:extLst>
      <p:ext uri="{BB962C8B-B14F-4D97-AF65-F5344CB8AC3E}">
        <p14:creationId xmlns:p14="http://schemas.microsoft.com/office/powerpoint/2010/main" val="2726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F09D247-F213-2048-8EAD-DEB604D84FAD}" type="slidenum">
              <a:rPr lang="it-IT" sz="1400">
                <a:latin typeface="Times New Roman" charset="0"/>
              </a:rPr>
              <a:pPr/>
              <a:t>29</a:t>
            </a:fld>
            <a:endParaRPr lang="it-IT" sz="1400">
              <a:latin typeface="Times New Roman" charset="0"/>
            </a:endParaRPr>
          </a:p>
        </p:txBody>
      </p:sp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9" name="Rectangle 8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0" name="Rectangle 9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1" name="Rectangle 10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2" name="Rectangle 11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3" name="Rectangle 12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4" name="Rectangle 13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5" name="Rectangle 14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6" name="Rectangle 15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7" name="Rectangle 16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8" name="Rectangle 1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9" name="Rectangle 18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0" name="Rectangle 19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2" name="Rectangle 22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3" name="Rectangle 24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4" name="Rectangle 25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5" name="Rectangle 26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6" name="Rectangle 27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7" name="Rectangle 28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8" name="Rectangle 29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0" name="Rectangle 31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1" name="Rectangle 32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2" name="Rectangle 33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3" name="Rectangle 34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4" name="Rectangle 35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5" name="Rectangle 36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6" name="Rectangle 37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7" name="Rectangle 38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8" name="Rectangle 39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9" name="Rectangle 40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0" name="Rectangle 41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1" name="Rectangle 42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2" name="Rectangle 43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3" name="Rectangle 44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4" name="Rectangle 45"/>
          <p:cNvSpPr>
            <a:spLocks noChangeArrowheads="1"/>
          </p:cNvSpPr>
          <p:nvPr/>
        </p:nvSpPr>
        <p:spPr bwMode="auto">
          <a:xfrm>
            <a:off x="2947988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5" name="Rectangle 47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6" name="Rectangle 48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7" name="Rectangle 49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9" name="Rectangle 51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0" name="Rectangle 52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1" name="Rectangle 53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2" name="Rectangle 54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3" name="Rectangle 56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4" name="Rectangle 57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5" name="Rectangle 58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6" name="Rectangle 59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7" name="Rectangle 60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8" name="Rectangle 61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80" name="Rectangle 63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83" name="Rectangle 66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4" name="Object 67"/>
          <p:cNvGraphicFramePr>
            <a:graphicFrameLocks noChangeAspect="1"/>
          </p:cNvGraphicFramePr>
          <p:nvPr/>
        </p:nvGraphicFramePr>
        <p:xfrm>
          <a:off x="636588" y="4419600"/>
          <a:ext cx="5810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95900" imgH="762000" progId="Equation.3">
                  <p:embed/>
                </p:oleObj>
              </mc:Choice>
              <mc:Fallback>
                <p:oleObj name="Equation" r:id="rId3" imgW="52959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4419600"/>
                        <a:ext cx="58102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5" name="Rectangle 68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6" name="Object 69"/>
          <p:cNvGraphicFramePr>
            <a:graphicFrameLocks noChangeAspect="1"/>
          </p:cNvGraphicFramePr>
          <p:nvPr/>
        </p:nvGraphicFramePr>
        <p:xfrm>
          <a:off x="774700" y="5638800"/>
          <a:ext cx="5622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26100" imgH="762000" progId="Equation.3">
                  <p:embed/>
                </p:oleObj>
              </mc:Choice>
              <mc:Fallback>
                <p:oleObj name="Equation" r:id="rId5" imgW="56261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5638800"/>
                        <a:ext cx="5622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>
                <a:solidFill>
                  <a:schemeClr val="bg1"/>
                </a:solidFill>
              </a:rPr>
              <a:t>Line excited by a series voltage/shunt current source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4267200"/>
            <a:ext cx="6705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3" name="Text Box 70"/>
          <p:cNvSpPr txBox="1">
            <a:spLocks noChangeArrowheads="1"/>
          </p:cNvSpPr>
          <p:nvPr/>
        </p:nvSpPr>
        <p:spPr bwMode="auto">
          <a:xfrm>
            <a:off x="2057400" y="3276600"/>
            <a:ext cx="3048000" cy="646331"/>
          </a:xfrm>
          <a:prstGeom prst="rect">
            <a:avLst/>
          </a:prstGeom>
          <a:solidFill>
            <a:srgbClr val="FFF67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CH" sz="3600" dirty="0">
                <a:solidFill>
                  <a:srgbClr val="FF0000"/>
                </a:solidFill>
                <a:latin typeface="+mn-lt"/>
              </a:rPr>
              <a:t>BLT equations</a:t>
            </a:r>
            <a:endParaRPr lang="en-GB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1447800"/>
            <a:ext cx="1112734" cy="139254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2" idx="2"/>
          </p:cNvCxnSpPr>
          <p:nvPr/>
        </p:nvCxnSpPr>
        <p:spPr>
          <a:xfrm flipV="1">
            <a:off x="2667000" y="2840344"/>
            <a:ext cx="480167" cy="5886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86200" y="1828800"/>
            <a:ext cx="119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Dr. T.K. Liu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1447800"/>
            <a:ext cx="11430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68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>
            <a:extLst>
              <a:ext uri="{FF2B5EF4-FFF2-40B4-BE49-F238E27FC236}">
                <a16:creationId xmlns:a16="http://schemas.microsoft.com/office/drawing/2014/main" id="{6D2C5DE9-D2DE-C744-840E-5E77EAC2CF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7467600" cy="397827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Thus, the telegrapher's equations can be manipulated into two uncoupled wave equations for the line voltage and current: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where 𝛾 is a complex, frequency-dependent propagation constant of the line defined as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with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Z'(</a:t>
            </a:r>
            <a:r>
              <a:rPr lang="en-US" altLang="en-US" sz="2000" dirty="0" err="1">
                <a:latin typeface="Symbol" pitchFamily="2" charset="2"/>
                <a:ea typeface="ＭＳ Ｐゴシック" panose="020B0600070205080204" pitchFamily="34" charset="-128"/>
              </a:rPr>
              <a:t>ω</a:t>
            </a:r>
            <a:r>
              <a:rPr lang="en-US" altLang="en-US" sz="2000" dirty="0">
                <a:ea typeface="ＭＳ Ｐゴシック" panose="020B0600070205080204" pitchFamily="34" charset="-128"/>
              </a:rPr>
              <a:t>) =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R'</a:t>
            </a:r>
            <a:r>
              <a:rPr lang="en-US" altLang="en-US" sz="2000" dirty="0">
                <a:ea typeface="ＭＳ Ｐゴシック" panose="020B0600070205080204" pitchFamily="34" charset="-128"/>
              </a:rPr>
              <a:t> +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 err="1">
                <a:latin typeface="Symbol" pitchFamily="2" charset="2"/>
                <a:ea typeface="ＭＳ Ｐゴシック" panose="020B0600070205080204" pitchFamily="34" charset="-128"/>
              </a:rPr>
              <a:t>ω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L</a:t>
            </a:r>
            <a:r>
              <a:rPr lang="en-US" altLang="en-US" sz="2000" dirty="0">
                <a:ea typeface="ＭＳ Ｐゴシック" panose="020B0600070205080204" pitchFamily="34" charset="-128"/>
              </a:rPr>
              <a:t>' and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Y</a:t>
            </a:r>
            <a:r>
              <a:rPr lang="en-US" altLang="en-US" sz="2000" dirty="0">
                <a:ea typeface="ＭＳ Ｐゴシック" panose="020B0600070205080204" pitchFamily="34" charset="-128"/>
              </a:rPr>
              <a:t>'(</a:t>
            </a:r>
            <a:r>
              <a:rPr lang="en-US" altLang="en-US" sz="2000" dirty="0" err="1">
                <a:latin typeface="Symbol" pitchFamily="2" charset="2"/>
                <a:ea typeface="ＭＳ Ｐゴシック" panose="020B0600070205080204" pitchFamily="34" charset="-128"/>
              </a:rPr>
              <a:t>ω</a:t>
            </a:r>
            <a:r>
              <a:rPr lang="en-US" altLang="en-US" sz="2000" dirty="0">
                <a:ea typeface="ＭＳ Ｐゴシック" panose="020B0600070205080204" pitchFamily="34" charset="-128"/>
              </a:rPr>
              <a:t>) =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000" dirty="0">
                <a:ea typeface="ＭＳ Ｐゴシック" panose="020B0600070205080204" pitchFamily="34" charset="-128"/>
              </a:rPr>
              <a:t>' +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 err="1">
                <a:latin typeface="Symbol" pitchFamily="2" charset="2"/>
                <a:ea typeface="ＭＳ Ｐゴシック" panose="020B0600070205080204" pitchFamily="34" charset="-128"/>
              </a:rPr>
              <a:t>ω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sz="2000" dirty="0">
                <a:ea typeface="ＭＳ Ｐゴシック" panose="020B0600070205080204" pitchFamily="34" charset="-128"/>
              </a:rPr>
              <a:t>' . </a:t>
            </a: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D0F1DC7-EAD5-944A-B0F2-6B9ACFBA9CF7}"/>
              </a:ext>
            </a:extLst>
          </p:cNvPr>
          <p:cNvGrpSpPr>
            <a:grpSpLocks/>
          </p:cNvGrpSpPr>
          <p:nvPr/>
        </p:nvGrpSpPr>
        <p:grpSpPr bwMode="auto">
          <a:xfrm>
            <a:off x="2100943" y="2488406"/>
            <a:ext cx="4876800" cy="703263"/>
            <a:chOff x="1440" y="1436"/>
            <a:chExt cx="3072" cy="443"/>
          </a:xfrm>
        </p:grpSpPr>
        <p:graphicFrame>
          <p:nvGraphicFramePr>
            <p:cNvPr id="32774" name="Object 5">
              <a:extLst>
                <a:ext uri="{FF2B5EF4-FFF2-40B4-BE49-F238E27FC236}">
                  <a16:creationId xmlns:a16="http://schemas.microsoft.com/office/drawing/2014/main" id="{F2AD5386-7179-E445-B637-9D06C4ADF9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0" y="1453"/>
            <a:ext cx="1344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0721300" imgH="9652000" progId="Equation.3">
                    <p:embed/>
                  </p:oleObj>
                </mc:Choice>
                <mc:Fallback>
                  <p:oleObj name="Equation" r:id="rId3" imgW="30721300" imgH="9652000" progId="Equation.3">
                    <p:embed/>
                    <p:pic>
                      <p:nvPicPr>
                        <p:cNvPr id="32774" name="Object 5">
                          <a:extLst>
                            <a:ext uri="{FF2B5EF4-FFF2-40B4-BE49-F238E27FC236}">
                              <a16:creationId xmlns:a16="http://schemas.microsoft.com/office/drawing/2014/main" id="{F2AD5386-7179-E445-B637-9D06C4ADF97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453"/>
                          <a:ext cx="1344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5" name="Object 6">
              <a:extLst>
                <a:ext uri="{FF2B5EF4-FFF2-40B4-BE49-F238E27FC236}">
                  <a16:creationId xmlns:a16="http://schemas.microsoft.com/office/drawing/2014/main" id="{FA2D17FB-BB1F-3541-9094-8D0F4D9547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8" y="1436"/>
            <a:ext cx="1344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9552900" imgH="9652000" progId="Equation.3">
                    <p:embed/>
                  </p:oleObj>
                </mc:Choice>
                <mc:Fallback>
                  <p:oleObj name="Equation" r:id="rId5" imgW="29552900" imgH="9652000" progId="Equation.3">
                    <p:embed/>
                    <p:pic>
                      <p:nvPicPr>
                        <p:cNvPr id="32775" name="Object 6">
                          <a:extLst>
                            <a:ext uri="{FF2B5EF4-FFF2-40B4-BE49-F238E27FC236}">
                              <a16:creationId xmlns:a16="http://schemas.microsoft.com/office/drawing/2014/main" id="{FA2D17FB-BB1F-3541-9094-8D0F4D9547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436"/>
                          <a:ext cx="1344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9239" name="Object 7">
            <a:extLst>
              <a:ext uri="{FF2B5EF4-FFF2-40B4-BE49-F238E27FC236}">
                <a16:creationId xmlns:a16="http://schemas.microsoft.com/office/drawing/2014/main" id="{34255825-DFA1-8F4A-BFAA-99808A7208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541144"/>
              </p:ext>
            </p:extLst>
          </p:nvPr>
        </p:nvGraphicFramePr>
        <p:xfrm>
          <a:off x="2209800" y="4395107"/>
          <a:ext cx="2286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721300" imgH="5854700" progId="Equation.3">
                  <p:embed/>
                </p:oleObj>
              </mc:Choice>
              <mc:Fallback>
                <p:oleObj name="Equation" r:id="rId7" imgW="30721300" imgH="5854700" progId="Equation.3">
                  <p:embed/>
                  <p:pic>
                    <p:nvPicPr>
                      <p:cNvPr id="479239" name="Object 7">
                        <a:extLst>
                          <a:ext uri="{FF2B5EF4-FFF2-40B4-BE49-F238E27FC236}">
                            <a16:creationId xmlns:a16="http://schemas.microsoft.com/office/drawing/2014/main" id="{34255825-DFA1-8F4A-BFAA-99808A720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395107"/>
                        <a:ext cx="22860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Line 8">
            <a:extLst>
              <a:ext uri="{FF2B5EF4-FFF2-40B4-BE49-F238E27FC236}">
                <a16:creationId xmlns:a16="http://schemas.microsoft.com/office/drawing/2014/main" id="{314CFA4E-C3C2-3F4D-B9E5-BEEB38DE51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4114800"/>
            <a:ext cx="685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7981AA-DFA1-F641-E5D3-8DA9D685F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Classical Telegrapher’s Equations</a:t>
            </a:r>
          </a:p>
        </p:txBody>
      </p:sp>
    </p:spTree>
  </p:cSld>
  <p:clrMapOvr>
    <a:masterClrMapping/>
  </p:clrMapOvr>
  <p:transition spd="med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F09D247-F213-2048-8EAD-DEB604D84FAD}" type="slidenum">
              <a:rPr lang="it-IT" sz="1400">
                <a:latin typeface="Times New Roman" charset="0"/>
              </a:rPr>
              <a:pPr/>
              <a:t>30</a:t>
            </a:fld>
            <a:endParaRPr lang="it-IT" sz="1400">
              <a:latin typeface="Times New Roman" charset="0"/>
            </a:endParaRPr>
          </a:p>
        </p:txBody>
      </p:sp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29" name="Rectangle 8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0" name="Rectangle 9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1" name="Rectangle 10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2" name="Rectangle 11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3" name="Rectangle 12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4" name="Rectangle 13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5" name="Rectangle 14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6" name="Rectangle 15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7" name="Rectangle 16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8" name="Rectangle 1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39" name="Rectangle 18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0" name="Rectangle 19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2" name="Rectangle 22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3" name="Rectangle 24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4" name="Rectangle 25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5" name="Rectangle 26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6" name="Rectangle 27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7" name="Rectangle 28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48" name="Rectangle 29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0" name="Rectangle 31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1" name="Rectangle 32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2" name="Rectangle 33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3" name="Rectangle 34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4" name="Rectangle 35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5" name="Rectangle 36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6" name="Rectangle 37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7" name="Rectangle 38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8" name="Rectangle 39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59" name="Rectangle 40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0" name="Rectangle 41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1" name="Rectangle 42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2" name="Rectangle 43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3" name="Rectangle 44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4" name="Rectangle 45"/>
          <p:cNvSpPr>
            <a:spLocks noChangeArrowheads="1"/>
          </p:cNvSpPr>
          <p:nvPr/>
        </p:nvSpPr>
        <p:spPr bwMode="auto">
          <a:xfrm>
            <a:off x="2947988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5" name="Rectangle 47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6" name="Rectangle 48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69" name="Rectangle 51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1" name="Rectangle 53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2" name="Rectangle 54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3" name="Rectangle 56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4" name="Rectangle 57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5" name="Rectangle 58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6" name="Rectangle 59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7" name="Rectangle 60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78" name="Rectangle 61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80" name="Rectangle 63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7883" name="Rectangle 66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4" name="Object 67"/>
          <p:cNvGraphicFramePr>
            <a:graphicFrameLocks noChangeAspect="1"/>
          </p:cNvGraphicFramePr>
          <p:nvPr/>
        </p:nvGraphicFramePr>
        <p:xfrm>
          <a:off x="636588" y="4419600"/>
          <a:ext cx="5810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95900" imgH="762000" progId="Equation.3">
                  <p:embed/>
                </p:oleObj>
              </mc:Choice>
              <mc:Fallback>
                <p:oleObj name="Equation" r:id="rId3" imgW="52959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4419600"/>
                        <a:ext cx="58102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5" name="Rectangle 68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7886" name="Object 69"/>
          <p:cNvGraphicFramePr>
            <a:graphicFrameLocks noChangeAspect="1"/>
          </p:cNvGraphicFramePr>
          <p:nvPr/>
        </p:nvGraphicFramePr>
        <p:xfrm>
          <a:off x="774700" y="5638800"/>
          <a:ext cx="5622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26100" imgH="762000" progId="Equation.3">
                  <p:embed/>
                </p:oleObj>
              </mc:Choice>
              <mc:Fallback>
                <p:oleObj name="Equation" r:id="rId5" imgW="56261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5638800"/>
                        <a:ext cx="5622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>
                <a:solidFill>
                  <a:schemeClr val="bg1"/>
                </a:solidFill>
              </a:rPr>
              <a:t>Line excited by a series voltage/shunt current source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4267200"/>
            <a:ext cx="6705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3" name="Text Box 70"/>
          <p:cNvSpPr txBox="1">
            <a:spLocks noChangeArrowheads="1"/>
          </p:cNvSpPr>
          <p:nvPr/>
        </p:nvSpPr>
        <p:spPr bwMode="auto">
          <a:xfrm>
            <a:off x="2057400" y="3276600"/>
            <a:ext cx="3048000" cy="646331"/>
          </a:xfrm>
          <a:prstGeom prst="rect">
            <a:avLst/>
          </a:prstGeom>
          <a:solidFill>
            <a:srgbClr val="FFF67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CH" sz="3600" dirty="0">
                <a:solidFill>
                  <a:srgbClr val="FF0000"/>
                </a:solidFill>
                <a:latin typeface="+mn-lt"/>
              </a:rPr>
              <a:t>BLT equations</a:t>
            </a:r>
            <a:endParaRPr lang="en-GB" sz="3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971800" y="2840344"/>
            <a:ext cx="1394567" cy="5886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05400" y="1905000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Dr. Fred M. Tesche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1371600"/>
            <a:ext cx="106741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5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74" name="Rectangle 6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75" name="Rectangle 7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76" name="Rectangle 8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77" name="Rectangle 10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78" name="Rectangle 11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79" name="Rectangle 12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80" name="Rectangle 13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81" name="Rectangle 14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82" name="Rectangle 15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83" name="Rectangle 16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84" name="Rectangle 1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85" name="Rectangle 19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86" name="Rectangle 21"/>
          <p:cNvSpPr>
            <a:spLocks noChangeArrowheads="1"/>
          </p:cNvSpPr>
          <p:nvPr/>
        </p:nvSpPr>
        <p:spPr bwMode="auto">
          <a:xfrm>
            <a:off x="1814513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87" name="Rectangle 22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88" name="Rectangle 24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89" name="Rectangle 25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90" name="Rectangle 26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91" name="Rectangle 27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92" name="Rectangle 28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93" name="Rectangle 29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94" name="Rectangle 30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95" name="Rectangle 31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96" name="Rectangle 32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97" name="Rectangle 33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98" name="Rectangle 34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899" name="Rectangle 35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00" name="Rectangle 36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01" name="Rectangle 37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02" name="Rectangle 38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03" name="Rectangle 40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04" name="Rectangle 41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05" name="Rectangle 42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06" name="Rectangle 43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07" name="Rectangle 44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08" name="Rectangle 45"/>
          <p:cNvSpPr>
            <a:spLocks noChangeArrowheads="1"/>
          </p:cNvSpPr>
          <p:nvPr/>
        </p:nvSpPr>
        <p:spPr bwMode="auto">
          <a:xfrm>
            <a:off x="2947988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09" name="Rectangle 47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10" name="Rectangle 48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11" name="Rectangle 49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12" name="Rectangle 50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13" name="Rectangle 51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14" name="Rectangle 52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15" name="Rectangle 53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16" name="Rectangle 54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17" name="Rectangle 56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18" name="Rectangle 57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19" name="Rectangle 58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20" name="Rectangle 59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21" name="Rectangle 60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22" name="Rectangle 61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9923" name="Rectangle 63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80" name="AutoShape 65"/>
          <p:cNvSpPr>
            <a:spLocks noChangeArrowheads="1"/>
          </p:cNvSpPr>
          <p:nvPr/>
        </p:nvSpPr>
        <p:spPr bwMode="auto">
          <a:xfrm>
            <a:off x="2438400" y="3048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79925" name="Rectangle 66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9926" name="Object 67"/>
          <p:cNvGraphicFramePr>
            <a:graphicFrameLocks noChangeAspect="1"/>
          </p:cNvGraphicFramePr>
          <p:nvPr/>
        </p:nvGraphicFramePr>
        <p:xfrm>
          <a:off x="228600" y="1295400"/>
          <a:ext cx="5105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95900" imgH="762000" progId="Equation.3">
                  <p:embed/>
                </p:oleObj>
              </mc:Choice>
              <mc:Fallback>
                <p:oleObj name="Equation" r:id="rId3" imgW="5295900" imgH="76200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51054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27" name="Rectangle 68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79928" name="Object 69"/>
          <p:cNvGraphicFramePr>
            <a:graphicFrameLocks noChangeAspect="1"/>
          </p:cNvGraphicFramePr>
          <p:nvPr/>
        </p:nvGraphicFramePr>
        <p:xfrm>
          <a:off x="228600" y="2133600"/>
          <a:ext cx="5181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26100" imgH="762000" progId="Equation.3">
                  <p:embed/>
                </p:oleObj>
              </mc:Choice>
              <mc:Fallback>
                <p:oleObj name="Equation" r:id="rId5" imgW="5626100" imgH="76200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5181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29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Frequency Domain Solutions</a:t>
            </a:r>
          </a:p>
          <a:p>
            <a:r>
              <a:rPr lang="en-US" sz="2800">
                <a:solidFill>
                  <a:schemeClr val="bg1"/>
                </a:solidFill>
              </a:rPr>
              <a:t>Line excited by a </a:t>
            </a:r>
            <a:r>
              <a:rPr lang="en-US" sz="2800" i="1">
                <a:solidFill>
                  <a:srgbClr val="FF0000"/>
                </a:solidFill>
              </a:rPr>
              <a:t>distributed</a:t>
            </a:r>
            <a:r>
              <a:rPr lang="en-US" sz="2800">
                <a:solidFill>
                  <a:schemeClr val="bg1"/>
                </a:solidFill>
              </a:rPr>
              <a:t> voltage/shunt current source</a:t>
            </a:r>
          </a:p>
        </p:txBody>
      </p:sp>
      <p:graphicFrame>
        <p:nvGraphicFramePr>
          <p:cNvPr id="66" name="Object 67"/>
          <p:cNvGraphicFramePr>
            <a:graphicFrameLocks noChangeAspect="1"/>
          </p:cNvGraphicFramePr>
          <p:nvPr/>
        </p:nvGraphicFramePr>
        <p:xfrm>
          <a:off x="457200" y="3657600"/>
          <a:ext cx="43910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00500" imgH="723900" progId="Equation.DSMT4">
                  <p:embed/>
                </p:oleObj>
              </mc:Choice>
              <mc:Fallback>
                <p:oleObj name="Equation" r:id="rId7" imgW="4000500" imgH="72390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43910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9"/>
          <p:cNvGraphicFramePr>
            <a:graphicFrameLocks noChangeAspect="1"/>
          </p:cNvGraphicFramePr>
          <p:nvPr/>
        </p:nvGraphicFramePr>
        <p:xfrm>
          <a:off x="457200" y="4495800"/>
          <a:ext cx="43275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30700" imgH="723900" progId="Equation.DSMT4">
                  <p:embed/>
                </p:oleObj>
              </mc:Choice>
              <mc:Fallback>
                <p:oleObj name="Equation" r:id="rId9" imgW="4330700" imgH="72390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43275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32" name="Object 9"/>
          <p:cNvGraphicFramePr>
            <a:graphicFrameLocks noChangeAspect="1"/>
          </p:cNvGraphicFramePr>
          <p:nvPr/>
        </p:nvGraphicFramePr>
        <p:xfrm>
          <a:off x="5791200" y="1524000"/>
          <a:ext cx="31797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1" imgW="3368040" imgH="1130808" progId="Word.Picture.8">
                  <p:embed/>
                </p:oleObj>
              </mc:Choice>
              <mc:Fallback>
                <p:oleObj name="Picture" r:id="rId11" imgW="3368040" imgH="1130808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61"/>
                      <a:stretch>
                        <a:fillRect/>
                      </a:stretch>
                    </p:blipFill>
                    <p:spPr bwMode="auto">
                      <a:xfrm>
                        <a:off x="5791200" y="1524000"/>
                        <a:ext cx="3179763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8"/>
          <p:cNvGraphicFramePr>
            <a:graphicFrameLocks noChangeAspect="1"/>
          </p:cNvGraphicFramePr>
          <p:nvPr/>
        </p:nvGraphicFramePr>
        <p:xfrm>
          <a:off x="5521325" y="3886200"/>
          <a:ext cx="3621088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3" imgW="21231746" imgH="7669841" progId="Word.Picture.8">
                  <p:embed/>
                </p:oleObj>
              </mc:Choice>
              <mc:Fallback>
                <p:oleObj name="Picture" r:id="rId13" imgW="21231746" imgH="7669841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3886200"/>
                        <a:ext cx="3621088" cy="1308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AutoShape 65"/>
          <p:cNvSpPr>
            <a:spLocks noChangeArrowheads="1"/>
          </p:cNvSpPr>
          <p:nvPr/>
        </p:nvSpPr>
        <p:spPr bwMode="auto">
          <a:xfrm>
            <a:off x="7162800" y="3048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33400" y="5486400"/>
            <a:ext cx="84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where:</a:t>
            </a:r>
          </a:p>
        </p:txBody>
      </p:sp>
      <p:graphicFrame>
        <p:nvGraphicFramePr>
          <p:cNvPr id="73" name="Object 67"/>
          <p:cNvGraphicFramePr>
            <a:graphicFrameLocks noChangeAspect="1"/>
          </p:cNvGraphicFramePr>
          <p:nvPr/>
        </p:nvGraphicFramePr>
        <p:xfrm>
          <a:off x="1524000" y="5562600"/>
          <a:ext cx="3763963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9000" imgH="1066800" progId="Equation.3">
                  <p:embed/>
                </p:oleObj>
              </mc:Choice>
              <mc:Fallback>
                <p:oleObj name="Equation" r:id="rId15" imgW="3429000" imgH="106680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62600"/>
                        <a:ext cx="3763963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7010400" y="4419600"/>
            <a:ext cx="228600" cy="160020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67"/>
          <p:cNvGraphicFramePr>
            <a:graphicFrameLocks noChangeAspect="1"/>
          </p:cNvGraphicFramePr>
          <p:nvPr/>
        </p:nvGraphicFramePr>
        <p:xfrm>
          <a:off x="6907213" y="6019800"/>
          <a:ext cx="2079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500" imgH="279400" progId="Equation.DSMT4">
                  <p:embed/>
                </p:oleObj>
              </mc:Choice>
              <mc:Fallback>
                <p:oleObj name="Equation" r:id="rId17" imgW="190500" imgH="27940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13" y="6019800"/>
                        <a:ext cx="207962" cy="307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Straight Arrow Connector 76"/>
          <p:cNvCxnSpPr/>
          <p:nvPr/>
        </p:nvCxnSpPr>
        <p:spPr>
          <a:xfrm flipH="1" flipV="1">
            <a:off x="7391400" y="4724400"/>
            <a:ext cx="407988" cy="121920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9940" name="Object 5"/>
          <p:cNvGraphicFramePr>
            <a:graphicFrameLocks noChangeAspect="1"/>
          </p:cNvGraphicFramePr>
          <p:nvPr/>
        </p:nvGraphicFramePr>
        <p:xfrm>
          <a:off x="7823200" y="493395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700" imgH="228600" progId="Equation.DSMT4">
                  <p:embed/>
                </p:oleObj>
              </mc:Choice>
              <mc:Fallback>
                <p:oleObj name="Equation" r:id="rId19" imgW="1397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4933950"/>
                        <a:ext cx="139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96200" y="5943600"/>
          <a:ext cx="2286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9700" imgH="228600" progId="Equation.DSMT4">
                  <p:embed/>
                </p:oleObj>
              </mc:Choice>
              <mc:Fallback>
                <p:oleObj name="Equation" r:id="rId21" imgW="1397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943600"/>
                        <a:ext cx="228600" cy="374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0" grpId="0" animBg="1"/>
      <p:bldP spid="71" grpId="0" animBg="1"/>
      <p:bldP spid="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494213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  <a:sym typeface="MT Extra" charset="0"/>
              </a:rPr>
              <a:t>Consider the case of a 30 m long line with a vertically polarized plane wave field with </a:t>
            </a:r>
            <a:r>
              <a:rPr lang="en-US" sz="2000" i="1" dirty="0" err="1">
                <a:latin typeface="+mj-lt"/>
                <a:sym typeface="Symbol" charset="0"/>
              </a:rPr>
              <a:t>ψ</a:t>
            </a:r>
            <a:r>
              <a:rPr lang="en-US" sz="2000" dirty="0">
                <a:latin typeface="+mj-lt"/>
                <a:sym typeface="MT Extra" charset="0"/>
              </a:rPr>
              <a:t> = 60</a:t>
            </a:r>
            <a:r>
              <a:rPr lang="en-US" sz="2000" dirty="0">
                <a:latin typeface="+mj-lt"/>
                <a:sym typeface="Symbol" charset="0"/>
              </a:rPr>
              <a:t>°</a:t>
            </a:r>
            <a:r>
              <a:rPr lang="en-US" sz="2000" dirty="0">
                <a:latin typeface="+mj-lt"/>
                <a:sym typeface="MT Extra" charset="0"/>
              </a:rPr>
              <a:t> and </a:t>
            </a:r>
            <a:r>
              <a:rPr lang="en-US" sz="2000" i="1" dirty="0" err="1">
                <a:latin typeface="+mj-lt"/>
                <a:sym typeface="Symbol" charset="0"/>
              </a:rPr>
              <a:t>ϕ</a:t>
            </a:r>
            <a:r>
              <a:rPr lang="en-US" sz="2000" dirty="0">
                <a:latin typeface="+mj-lt"/>
                <a:sym typeface="MT Extra" charset="0"/>
              </a:rPr>
              <a:t>= 0</a:t>
            </a:r>
            <a:r>
              <a:rPr lang="en-US" sz="2000" dirty="0">
                <a:latin typeface="+mj-lt"/>
                <a:sym typeface="Symbol" charset="0"/>
              </a:rPr>
              <a:t>°</a:t>
            </a:r>
          </a:p>
          <a:p>
            <a:pPr>
              <a:defRPr/>
            </a:pPr>
            <a:r>
              <a:rPr lang="en-US" sz="2000" dirty="0">
                <a:latin typeface="+mj-lt"/>
                <a:sym typeface="Symbol" charset="0"/>
              </a:rPr>
              <a:t> Load impedances are </a:t>
            </a:r>
            <a:r>
              <a:rPr lang="en-US" sz="2000" i="1" dirty="0" err="1">
                <a:latin typeface="+mj-lt"/>
                <a:sym typeface="Symbol" charset="0"/>
              </a:rPr>
              <a:t>Z</a:t>
            </a:r>
            <a:r>
              <a:rPr lang="en-US" sz="2000" i="1" baseline="-25000" dirty="0" err="1">
                <a:latin typeface="+mj-lt"/>
                <a:sym typeface="Symbol" charset="0"/>
              </a:rPr>
              <a:t>c</a:t>
            </a:r>
            <a:r>
              <a:rPr lang="en-US" sz="2000" dirty="0">
                <a:latin typeface="+mj-lt"/>
                <a:sym typeface="Symbol" charset="0"/>
              </a:rPr>
              <a:t>/2 (not matched)</a:t>
            </a:r>
          </a:p>
          <a:p>
            <a:pPr lvl="1">
              <a:defRPr/>
            </a:pPr>
            <a:r>
              <a:rPr lang="en-US" sz="2000" dirty="0">
                <a:latin typeface="+mj-lt"/>
                <a:sym typeface="Symbol" charset="0"/>
              </a:rPr>
              <a:t>We want to compute the current at the </a:t>
            </a:r>
            <a:r>
              <a:rPr lang="en-US" sz="2000" i="1" dirty="0">
                <a:latin typeface="+mj-lt"/>
                <a:sym typeface="Symbol" charset="0"/>
              </a:rPr>
              <a:t>Z</a:t>
            </a:r>
            <a:r>
              <a:rPr lang="en-US" sz="2000" i="1" baseline="-25000" dirty="0">
                <a:latin typeface="+mj-lt"/>
                <a:sym typeface="Symbol" charset="0"/>
              </a:rPr>
              <a:t>2</a:t>
            </a:r>
            <a:r>
              <a:rPr lang="en-US" sz="2000" dirty="0">
                <a:latin typeface="+mj-lt"/>
                <a:sym typeface="Symbol" charset="0"/>
              </a:rPr>
              <a:t> load impedance</a:t>
            </a:r>
            <a:endParaRPr lang="en-US" sz="2000" dirty="0">
              <a:latin typeface="+mj-lt"/>
              <a:sym typeface="MT Extra" charset="0"/>
            </a:endParaRPr>
          </a:p>
          <a:p>
            <a:pPr>
              <a:defRPr/>
            </a:pPr>
            <a:endParaRPr lang="en-US" dirty="0">
              <a:latin typeface="Times New Roman" charset="0"/>
              <a:sym typeface="MT Extra" charset="0"/>
            </a:endParaRPr>
          </a:p>
        </p:txBody>
      </p:sp>
      <p:graphicFrame>
        <p:nvGraphicFramePr>
          <p:cNvPr id="7956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956557"/>
              </p:ext>
            </p:extLst>
          </p:nvPr>
        </p:nvGraphicFramePr>
        <p:xfrm>
          <a:off x="1600200" y="2895600"/>
          <a:ext cx="5791200" cy="3790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75376" imgH="3715512" progId="Equation.3">
                  <p:embed/>
                </p:oleObj>
              </mc:Choice>
              <mc:Fallback>
                <p:oleObj name="Equation" r:id="rId3" imgW="5675376" imgH="37155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5791200" cy="3790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Two-Conductor TL Solutions</a:t>
            </a:r>
          </a:p>
          <a:p>
            <a:r>
              <a:rPr lang="en-US" sz="2800">
                <a:solidFill>
                  <a:schemeClr val="bg1"/>
                </a:solidFill>
              </a:rPr>
              <a:t>Example of Load Response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0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133475"/>
            <a:ext cx="7413625" cy="39782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+mj-lt"/>
                <a:sym typeface="MT Extra" charset="0"/>
              </a:rPr>
              <a:t>Consider a unit amplitude transient, double exponential waveform for the incident E-field</a:t>
            </a:r>
          </a:p>
          <a:p>
            <a:pPr>
              <a:defRPr/>
            </a:pPr>
            <a:endParaRPr lang="en-US" sz="2800" dirty="0">
              <a:latin typeface="+mj-lt"/>
              <a:sym typeface="MT Extra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sym typeface="MT Extra" charset="0"/>
              </a:rPr>
              <a:t>Transient response for the load current is obtained from a standard FFT method</a:t>
            </a:r>
          </a:p>
        </p:txBody>
      </p:sp>
      <p:graphicFrame>
        <p:nvGraphicFramePr>
          <p:cNvPr id="797699" name="Object 2"/>
          <p:cNvGraphicFramePr>
            <a:graphicFrameLocks noChangeAspect="1"/>
          </p:cNvGraphicFramePr>
          <p:nvPr/>
        </p:nvGraphicFramePr>
        <p:xfrm>
          <a:off x="2514600" y="1905000"/>
          <a:ext cx="42275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254000" progId="Equation.3">
                  <p:embed/>
                </p:oleObj>
              </mc:Choice>
              <mc:Fallback>
                <p:oleObj name="Equation" r:id="rId3" imgW="21082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42275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7700" name="Object 3"/>
          <p:cNvGraphicFramePr>
            <a:graphicFrameLocks noChangeAspect="1"/>
          </p:cNvGraphicFramePr>
          <p:nvPr/>
        </p:nvGraphicFramePr>
        <p:xfrm>
          <a:off x="1524000" y="3352800"/>
          <a:ext cx="6178550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5187696" imgH="2514600" progId="Word.Picture.8">
                  <p:embed/>
                </p:oleObj>
              </mc:Choice>
              <mc:Fallback>
                <p:oleObj name="Picture" r:id="rId5" imgW="5187696" imgH="25146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52800"/>
                        <a:ext cx="6178550" cy="299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Two-Conductor TL Solutions</a:t>
            </a:r>
          </a:p>
          <a:p>
            <a:r>
              <a:rPr lang="en-US" sz="2800">
                <a:solidFill>
                  <a:schemeClr val="bg1"/>
                </a:solidFill>
              </a:rPr>
              <a:t>Example of Load Response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1254125"/>
            <a:ext cx="7772400" cy="4494213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+mj-lt"/>
                <a:sym typeface="MT Extra" charset="0"/>
              </a:rPr>
              <a:t>The shape of the induced current waveform can be explained by looking at the times of arrival of various wave contributions</a:t>
            </a:r>
          </a:p>
          <a:p>
            <a:pPr>
              <a:defRPr/>
            </a:pPr>
            <a:endParaRPr lang="en-US" sz="2800" dirty="0">
              <a:latin typeface="+mj-lt"/>
              <a:sym typeface="MT Extra" charset="0"/>
            </a:endParaRPr>
          </a:p>
        </p:txBody>
      </p:sp>
      <p:graphicFrame>
        <p:nvGraphicFramePr>
          <p:cNvPr id="799747" name="Object 2"/>
          <p:cNvGraphicFramePr>
            <a:graphicFrameLocks noChangeAspect="1"/>
          </p:cNvGraphicFramePr>
          <p:nvPr/>
        </p:nvGraphicFramePr>
        <p:xfrm>
          <a:off x="1524000" y="2514600"/>
          <a:ext cx="68294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24016" imgH="3125724" progId="Word.Document.8">
                  <p:embed/>
                </p:oleObj>
              </mc:Choice>
              <mc:Fallback>
                <p:oleObj name="Document" r:id="rId3" imgW="6224016" imgH="31257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6829425" cy="342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Two-Conductor TL Solutions</a:t>
            </a:r>
          </a:p>
          <a:p>
            <a:r>
              <a:rPr lang="en-US" sz="2800">
                <a:solidFill>
                  <a:schemeClr val="bg1"/>
                </a:solidFill>
              </a:rPr>
              <a:t>Example of Load Response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Two-Conductor TL Solutions</a:t>
            </a:r>
          </a:p>
          <a:p>
            <a:r>
              <a:rPr lang="en-US" sz="2800">
                <a:solidFill>
                  <a:schemeClr val="bg1"/>
                </a:solidFill>
              </a:rPr>
              <a:t>Example of Load Response</a:t>
            </a:r>
          </a:p>
        </p:txBody>
      </p:sp>
      <p:sp>
        <p:nvSpPr>
          <p:cNvPr id="133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1296988"/>
            <a:ext cx="7772400" cy="4494212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+mj-lt"/>
                <a:sym typeface="MT Extra" charset="0"/>
              </a:rPr>
              <a:t>The shape of the induced current waveform can be explained by looking at the times of arrival of various wave contributions</a:t>
            </a:r>
          </a:p>
          <a:p>
            <a:pPr>
              <a:defRPr/>
            </a:pPr>
            <a:endParaRPr lang="en-US" sz="2800" dirty="0">
              <a:latin typeface="+mj-lt"/>
              <a:sym typeface="MT Extra" charset="0"/>
            </a:endParaRPr>
          </a:p>
        </p:txBody>
      </p:sp>
      <p:graphicFrame>
        <p:nvGraphicFramePr>
          <p:cNvPr id="88067" name="Object 2"/>
          <p:cNvGraphicFramePr>
            <a:graphicFrameLocks noChangeAspect="1"/>
          </p:cNvGraphicFramePr>
          <p:nvPr/>
        </p:nvGraphicFramePr>
        <p:xfrm>
          <a:off x="1524000" y="2514600"/>
          <a:ext cx="68294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24016" imgH="3125724" progId="Word.Document.8">
                  <p:embed/>
                </p:oleObj>
              </mc:Choice>
              <mc:Fallback>
                <p:oleObj name="Document" r:id="rId3" imgW="6224016" imgH="31257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6829425" cy="342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3"/>
          <p:cNvGraphicFramePr>
            <a:graphicFrameLocks noChangeAspect="1"/>
          </p:cNvGraphicFramePr>
          <p:nvPr/>
        </p:nvGraphicFramePr>
        <p:xfrm>
          <a:off x="685800" y="838200"/>
          <a:ext cx="396875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5187696" imgH="2514600" progId="Word.Picture.8">
                  <p:embed/>
                </p:oleObj>
              </mc:Choice>
              <mc:Fallback>
                <p:oleObj name="Picture" r:id="rId5" imgW="5187696" imgH="25146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3968750" cy="1922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0" y="1981200"/>
            <a:ext cx="2057400" cy="2895600"/>
            <a:chOff x="0" y="1248"/>
            <a:chExt cx="1296" cy="1824"/>
          </a:xfrm>
        </p:grpSpPr>
        <p:sp>
          <p:nvSpPr>
            <p:cNvPr id="801798" name="Text Box 6"/>
            <p:cNvSpPr txBox="1">
              <a:spLocks noChangeArrowheads="1"/>
            </p:cNvSpPr>
            <p:nvPr/>
          </p:nvSpPr>
          <p:spPr bwMode="auto">
            <a:xfrm>
              <a:off x="0" y="2016"/>
              <a:ext cx="1104" cy="480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cs typeface="+mn-cs"/>
                </a:rPr>
                <a:t>Waveform first strikes the line at t = 0</a:t>
              </a:r>
            </a:p>
          </p:txBody>
        </p:sp>
        <p:sp>
          <p:nvSpPr>
            <p:cNvPr id="88071" name="Oval 7"/>
            <p:cNvSpPr>
              <a:spLocks noChangeArrowheads="1"/>
            </p:cNvSpPr>
            <p:nvPr/>
          </p:nvSpPr>
          <p:spPr bwMode="auto">
            <a:xfrm>
              <a:off x="768" y="1248"/>
              <a:ext cx="192" cy="528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/>
            <a:p>
              <a:endParaRPr lang="fr-CH"/>
            </a:p>
          </p:txBody>
        </p:sp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>
              <a:off x="624" y="2496"/>
              <a:ext cx="672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Two-Conductor TL Solutions</a:t>
            </a:r>
          </a:p>
          <a:p>
            <a:r>
              <a:rPr lang="en-US" sz="2800">
                <a:solidFill>
                  <a:schemeClr val="bg1"/>
                </a:solidFill>
              </a:rPr>
              <a:t>Example of Load Response</a:t>
            </a:r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1254125"/>
            <a:ext cx="7772400" cy="449421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+mj-lt"/>
                <a:sym typeface="MT Extra" charset="0"/>
              </a:rPr>
              <a:t>The shape of the induced current waveform can be explained by looking at the times of arrival of various wave contributions</a:t>
            </a:r>
          </a:p>
          <a:p>
            <a:pPr>
              <a:defRPr/>
            </a:pPr>
            <a:endParaRPr lang="en-US" sz="2800" dirty="0">
              <a:latin typeface="+mj-lt"/>
              <a:sym typeface="MT Extra" charset="0"/>
            </a:endParaRPr>
          </a:p>
        </p:txBody>
      </p:sp>
      <p:graphicFrame>
        <p:nvGraphicFramePr>
          <p:cNvPr id="90115" name="Object 2"/>
          <p:cNvGraphicFramePr>
            <a:graphicFrameLocks noChangeAspect="1"/>
          </p:cNvGraphicFramePr>
          <p:nvPr/>
        </p:nvGraphicFramePr>
        <p:xfrm>
          <a:off x="1524000" y="2514600"/>
          <a:ext cx="68294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24016" imgH="3125724" progId="Word.Document.8">
                  <p:embed/>
                </p:oleObj>
              </mc:Choice>
              <mc:Fallback>
                <p:oleObj name="Document" r:id="rId3" imgW="6224016" imgH="31257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6829425" cy="342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3"/>
          <p:cNvGraphicFramePr>
            <a:graphicFrameLocks noChangeAspect="1"/>
          </p:cNvGraphicFramePr>
          <p:nvPr/>
        </p:nvGraphicFramePr>
        <p:xfrm>
          <a:off x="685800" y="838200"/>
          <a:ext cx="396875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5187696" imgH="2514600" progId="Word.Picture.8">
                  <p:embed/>
                </p:oleObj>
              </mc:Choice>
              <mc:Fallback>
                <p:oleObj name="Picture" r:id="rId5" imgW="5187696" imgH="25146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3968750" cy="1922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1524000" y="2209800"/>
            <a:ext cx="7239000" cy="1676400"/>
            <a:chOff x="960" y="1392"/>
            <a:chExt cx="4560" cy="1056"/>
          </a:xfrm>
        </p:grpSpPr>
        <p:grpSp>
          <p:nvGrpSpPr>
            <p:cNvPr id="90118" name="Group 6"/>
            <p:cNvGrpSpPr>
              <a:grpSpLocks/>
            </p:cNvGrpSpPr>
            <p:nvPr/>
          </p:nvGrpSpPr>
          <p:grpSpPr bwMode="auto">
            <a:xfrm>
              <a:off x="960" y="1392"/>
              <a:ext cx="3120" cy="1056"/>
              <a:chOff x="960" y="1392"/>
              <a:chExt cx="3120" cy="1056"/>
            </a:xfrm>
          </p:grpSpPr>
          <p:sp>
            <p:nvSpPr>
              <p:cNvPr id="90121" name="Oval 7"/>
              <p:cNvSpPr>
                <a:spLocks noChangeArrowheads="1"/>
              </p:cNvSpPr>
              <p:nvPr/>
            </p:nvSpPr>
            <p:spPr bwMode="auto">
              <a:xfrm>
                <a:off x="3840" y="2256"/>
                <a:ext cx="240" cy="192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tIns="0" bIns="0" anchor="ctr">
                <a:spAutoFit/>
              </a:bodyPr>
              <a:lstStyle/>
              <a:p>
                <a:endParaRPr lang="fr-CH"/>
              </a:p>
            </p:txBody>
          </p:sp>
          <p:sp>
            <p:nvSpPr>
              <p:cNvPr id="90122" name="Oval 8"/>
              <p:cNvSpPr>
                <a:spLocks noChangeArrowheads="1"/>
              </p:cNvSpPr>
              <p:nvPr/>
            </p:nvSpPr>
            <p:spPr bwMode="auto">
              <a:xfrm>
                <a:off x="960" y="1392"/>
                <a:ext cx="137" cy="152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fr-CH"/>
              </a:p>
            </p:txBody>
          </p:sp>
        </p:grp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4032" y="1536"/>
              <a:ext cx="1488" cy="310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cs typeface="+mn-cs"/>
                </a:rPr>
                <a:t>First response occurs at t = t</a:t>
              </a:r>
              <a:r>
                <a:rPr lang="en-US" sz="1600" b="1" baseline="-25000" dirty="0">
                  <a:cs typeface="+mn-cs"/>
                </a:rPr>
                <a:t>1</a:t>
              </a:r>
            </a:p>
          </p:txBody>
        </p:sp>
        <p:sp>
          <p:nvSpPr>
            <p:cNvPr id="90120" name="Line 10"/>
            <p:cNvSpPr>
              <a:spLocks noChangeShapeType="1"/>
            </p:cNvSpPr>
            <p:nvPr/>
          </p:nvSpPr>
          <p:spPr bwMode="auto">
            <a:xfrm flipH="1">
              <a:off x="4032" y="1872"/>
              <a:ext cx="336" cy="38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Two-Conductor TL Solutions</a:t>
            </a:r>
          </a:p>
          <a:p>
            <a:r>
              <a:rPr lang="en-US" sz="2800">
                <a:solidFill>
                  <a:schemeClr val="bg1"/>
                </a:solidFill>
              </a:rPr>
              <a:t>Example of Load Response</a:t>
            </a:r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1254125"/>
            <a:ext cx="7772400" cy="449421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+mj-lt"/>
                <a:sym typeface="MT Extra" charset="0"/>
              </a:rPr>
              <a:t>The shape of the induced current waveform can be explained by looking at the times of arrival of various wave contributions</a:t>
            </a:r>
          </a:p>
          <a:p>
            <a:pPr>
              <a:defRPr/>
            </a:pPr>
            <a:endParaRPr lang="en-US" sz="2800" dirty="0">
              <a:latin typeface="+mj-lt"/>
              <a:sym typeface="MT Extra" charset="0"/>
            </a:endParaRPr>
          </a:p>
        </p:txBody>
      </p:sp>
      <p:graphicFrame>
        <p:nvGraphicFramePr>
          <p:cNvPr id="92163" name="Object 2"/>
          <p:cNvGraphicFramePr>
            <a:graphicFrameLocks noChangeAspect="1"/>
          </p:cNvGraphicFramePr>
          <p:nvPr/>
        </p:nvGraphicFramePr>
        <p:xfrm>
          <a:off x="1524000" y="2514600"/>
          <a:ext cx="68294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24016" imgH="3125724" progId="Word.Document.8">
                  <p:embed/>
                </p:oleObj>
              </mc:Choice>
              <mc:Fallback>
                <p:oleObj name="Document" r:id="rId3" imgW="6224016" imgH="31257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6829425" cy="342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3"/>
          <p:cNvGraphicFramePr>
            <a:graphicFrameLocks noChangeAspect="1"/>
          </p:cNvGraphicFramePr>
          <p:nvPr/>
        </p:nvGraphicFramePr>
        <p:xfrm>
          <a:off x="685800" y="838200"/>
          <a:ext cx="396875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5187696" imgH="2514600" progId="Word.Picture.8">
                  <p:embed/>
                </p:oleObj>
              </mc:Choice>
              <mc:Fallback>
                <p:oleObj name="Picture" r:id="rId5" imgW="5187696" imgH="25146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3968750" cy="1922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1828800" y="762000"/>
            <a:ext cx="6858000" cy="4203700"/>
            <a:chOff x="1152" y="480"/>
            <a:chExt cx="4320" cy="2648"/>
          </a:xfrm>
        </p:grpSpPr>
        <p:sp>
          <p:nvSpPr>
            <p:cNvPr id="805894" name="Text Box 6"/>
            <p:cNvSpPr txBox="1">
              <a:spLocks noChangeArrowheads="1"/>
            </p:cNvSpPr>
            <p:nvPr/>
          </p:nvSpPr>
          <p:spPr bwMode="auto">
            <a:xfrm>
              <a:off x="3984" y="480"/>
              <a:ext cx="1488" cy="1096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cs typeface="+mn-cs"/>
                </a:rPr>
                <a:t>After t = t</a:t>
              </a:r>
              <a:r>
                <a:rPr lang="en-US" sz="1600" b="1" baseline="-25000">
                  <a:cs typeface="+mn-cs"/>
                </a:rPr>
                <a:t>1</a:t>
              </a:r>
              <a:r>
                <a:rPr lang="en-US" sz="1600" b="1">
                  <a:cs typeface="+mn-cs"/>
                </a:rPr>
                <a:t>, the effects of the distributed sources on the line arrive, giving rise to a continuous response that looks similar to the incident field</a:t>
              </a:r>
            </a:p>
          </p:txBody>
        </p:sp>
        <p:sp>
          <p:nvSpPr>
            <p:cNvPr id="92167" name="Line 7"/>
            <p:cNvSpPr>
              <a:spLocks noChangeShapeType="1"/>
            </p:cNvSpPr>
            <p:nvPr/>
          </p:nvSpPr>
          <p:spPr bwMode="auto">
            <a:xfrm flipH="1" flipV="1">
              <a:off x="1152" y="672"/>
              <a:ext cx="2832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  <p:grpSp>
          <p:nvGrpSpPr>
            <p:cNvPr id="92168" name="Group 8"/>
            <p:cNvGrpSpPr>
              <a:grpSpLocks/>
            </p:cNvGrpSpPr>
            <p:nvPr/>
          </p:nvGrpSpPr>
          <p:grpSpPr bwMode="auto">
            <a:xfrm>
              <a:off x="3641" y="2983"/>
              <a:ext cx="535" cy="145"/>
              <a:chOff x="3641" y="2983"/>
              <a:chExt cx="535" cy="145"/>
            </a:xfrm>
          </p:grpSpPr>
          <p:sp>
            <p:nvSpPr>
              <p:cNvPr id="92170" name="Oval 9"/>
              <p:cNvSpPr>
                <a:spLocks noChangeArrowheads="1"/>
              </p:cNvSpPr>
              <p:nvPr/>
            </p:nvSpPr>
            <p:spPr bwMode="auto">
              <a:xfrm>
                <a:off x="4032" y="2983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endParaRPr lang="fr-CH"/>
              </a:p>
            </p:txBody>
          </p:sp>
          <p:sp>
            <p:nvSpPr>
              <p:cNvPr id="92171" name="Oval 10"/>
              <p:cNvSpPr>
                <a:spLocks noChangeArrowheads="1"/>
              </p:cNvSpPr>
              <p:nvPr/>
            </p:nvSpPr>
            <p:spPr bwMode="auto">
              <a:xfrm>
                <a:off x="3844" y="2984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endParaRPr lang="fr-CH"/>
              </a:p>
            </p:txBody>
          </p:sp>
          <p:sp>
            <p:nvSpPr>
              <p:cNvPr id="92172" name="Oval 11"/>
              <p:cNvSpPr>
                <a:spLocks noChangeArrowheads="1"/>
              </p:cNvSpPr>
              <p:nvPr/>
            </p:nvSpPr>
            <p:spPr bwMode="auto">
              <a:xfrm>
                <a:off x="3641" y="2984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endParaRPr lang="fr-CH"/>
              </a:p>
            </p:txBody>
          </p:sp>
        </p:grpSp>
        <p:sp>
          <p:nvSpPr>
            <p:cNvPr id="92169" name="Line 12"/>
            <p:cNvSpPr>
              <a:spLocks noChangeShapeType="1"/>
            </p:cNvSpPr>
            <p:nvPr/>
          </p:nvSpPr>
          <p:spPr bwMode="auto">
            <a:xfrm flipH="1">
              <a:off x="3936" y="1584"/>
              <a:ext cx="624" cy="139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Two-Conductor TL Solutions</a:t>
            </a:r>
          </a:p>
          <a:p>
            <a:r>
              <a:rPr lang="en-US" sz="2800">
                <a:solidFill>
                  <a:schemeClr val="bg1"/>
                </a:solidFill>
              </a:rPr>
              <a:t>Example of Load Response</a:t>
            </a: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1254125"/>
            <a:ext cx="7772400" cy="449421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+mj-lt"/>
                <a:sym typeface="MT Extra" charset="0"/>
              </a:rPr>
              <a:t>The shape of the induced current waveform can be explained by looking at the times of arrival of various wave contributions</a:t>
            </a:r>
          </a:p>
          <a:p>
            <a:pPr>
              <a:defRPr/>
            </a:pPr>
            <a:endParaRPr lang="en-US" sz="2800" dirty="0">
              <a:latin typeface="+mj-lt"/>
              <a:sym typeface="MT Extra" charset="0"/>
            </a:endParaRPr>
          </a:p>
        </p:txBody>
      </p:sp>
      <p:graphicFrame>
        <p:nvGraphicFramePr>
          <p:cNvPr id="94211" name="Object 2"/>
          <p:cNvGraphicFramePr>
            <a:graphicFrameLocks noChangeAspect="1"/>
          </p:cNvGraphicFramePr>
          <p:nvPr/>
        </p:nvGraphicFramePr>
        <p:xfrm>
          <a:off x="1524000" y="2514600"/>
          <a:ext cx="68294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24016" imgH="3125724" progId="Word.Document.8">
                  <p:embed/>
                </p:oleObj>
              </mc:Choice>
              <mc:Fallback>
                <p:oleObj name="Document" r:id="rId3" imgW="6224016" imgH="31257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6829425" cy="342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3"/>
          <p:cNvGraphicFramePr>
            <a:graphicFrameLocks noChangeAspect="1"/>
          </p:cNvGraphicFramePr>
          <p:nvPr/>
        </p:nvGraphicFramePr>
        <p:xfrm>
          <a:off x="685800" y="838200"/>
          <a:ext cx="396875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5187696" imgH="2514600" progId="Word.Picture.8">
                  <p:embed/>
                </p:oleObj>
              </mc:Choice>
              <mc:Fallback>
                <p:oleObj name="Picture" r:id="rId5" imgW="5187696" imgH="25146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3968750" cy="1922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1790700" y="1981200"/>
            <a:ext cx="6819900" cy="2895600"/>
            <a:chOff x="1128" y="1248"/>
            <a:chExt cx="4296" cy="1824"/>
          </a:xfrm>
        </p:grpSpPr>
        <p:grpSp>
          <p:nvGrpSpPr>
            <p:cNvPr id="94214" name="Group 6"/>
            <p:cNvGrpSpPr>
              <a:grpSpLocks/>
            </p:cNvGrpSpPr>
            <p:nvPr/>
          </p:nvGrpSpPr>
          <p:grpSpPr bwMode="auto">
            <a:xfrm>
              <a:off x="1128" y="1386"/>
              <a:ext cx="2136" cy="1686"/>
              <a:chOff x="1128" y="1386"/>
              <a:chExt cx="2136" cy="1686"/>
            </a:xfrm>
          </p:grpSpPr>
          <p:sp>
            <p:nvSpPr>
              <p:cNvPr id="94217" name="Oval 7"/>
              <p:cNvSpPr>
                <a:spLocks noChangeArrowheads="1"/>
              </p:cNvSpPr>
              <p:nvPr/>
            </p:nvSpPr>
            <p:spPr bwMode="auto">
              <a:xfrm>
                <a:off x="1128" y="1386"/>
                <a:ext cx="152" cy="181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fr-CH"/>
              </a:p>
            </p:txBody>
          </p:sp>
          <p:sp>
            <p:nvSpPr>
              <p:cNvPr id="94218" name="Oval 8"/>
              <p:cNvSpPr>
                <a:spLocks noChangeArrowheads="1"/>
              </p:cNvSpPr>
              <p:nvPr/>
            </p:nvSpPr>
            <p:spPr bwMode="auto">
              <a:xfrm>
                <a:off x="3024" y="2736"/>
                <a:ext cx="240" cy="336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tIns="0" bIns="0" anchor="ctr">
                <a:spAutoFit/>
              </a:bodyPr>
              <a:lstStyle/>
              <a:p>
                <a:endParaRPr lang="fr-CH"/>
              </a:p>
            </p:txBody>
          </p:sp>
        </p:grpSp>
        <p:sp>
          <p:nvSpPr>
            <p:cNvPr id="807945" name="Text Box 9"/>
            <p:cNvSpPr txBox="1">
              <a:spLocks noChangeArrowheads="1"/>
            </p:cNvSpPr>
            <p:nvPr/>
          </p:nvSpPr>
          <p:spPr bwMode="auto">
            <a:xfrm>
              <a:off x="3936" y="1248"/>
              <a:ext cx="1488" cy="634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cs typeface="+mn-cs"/>
                </a:rPr>
                <a:t>Effect from end of line arrives at t = t</a:t>
              </a:r>
              <a:r>
                <a:rPr lang="en-US" sz="1600" b="1" baseline="-25000" dirty="0">
                  <a:cs typeface="+mn-cs"/>
                </a:rPr>
                <a:t>2</a:t>
              </a:r>
              <a:r>
                <a:rPr lang="en-US" sz="1600" b="1" dirty="0">
                  <a:cs typeface="+mn-cs"/>
                </a:rPr>
                <a:t> and partially cancels with the response.</a:t>
              </a:r>
            </a:p>
          </p:txBody>
        </p:sp>
        <p:sp>
          <p:nvSpPr>
            <p:cNvPr id="94216" name="Line 10"/>
            <p:cNvSpPr>
              <a:spLocks noChangeShapeType="1"/>
            </p:cNvSpPr>
            <p:nvPr/>
          </p:nvSpPr>
          <p:spPr bwMode="auto">
            <a:xfrm flipH="1">
              <a:off x="3216" y="1872"/>
              <a:ext cx="1440" cy="91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Two-Conductor TL Solutions</a:t>
            </a:r>
          </a:p>
          <a:p>
            <a:r>
              <a:rPr lang="en-US" sz="2800">
                <a:solidFill>
                  <a:schemeClr val="bg1"/>
                </a:solidFill>
              </a:rPr>
              <a:t>Example of Load Response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1254125"/>
            <a:ext cx="7772400" cy="449421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+mj-lt"/>
                <a:sym typeface="MT Extra" charset="0"/>
              </a:rPr>
              <a:t>The shape of the induced current waveform can be explained by looking at the times of arrival of various wave contributions</a:t>
            </a:r>
          </a:p>
          <a:p>
            <a:pPr>
              <a:defRPr/>
            </a:pPr>
            <a:endParaRPr lang="en-US" sz="2800" dirty="0">
              <a:latin typeface="+mj-lt"/>
              <a:sym typeface="MT Extra" charset="0"/>
            </a:endParaRPr>
          </a:p>
        </p:txBody>
      </p:sp>
      <p:graphicFrame>
        <p:nvGraphicFramePr>
          <p:cNvPr id="96259" name="Object 2"/>
          <p:cNvGraphicFramePr>
            <a:graphicFrameLocks noChangeAspect="1"/>
          </p:cNvGraphicFramePr>
          <p:nvPr/>
        </p:nvGraphicFramePr>
        <p:xfrm>
          <a:off x="1524000" y="2514600"/>
          <a:ext cx="68294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24016" imgH="3125724" progId="Word.Document.8">
                  <p:embed/>
                </p:oleObj>
              </mc:Choice>
              <mc:Fallback>
                <p:oleObj name="Document" r:id="rId3" imgW="6224016" imgH="31257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6829425" cy="342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3"/>
          <p:cNvGraphicFramePr>
            <a:graphicFrameLocks noChangeAspect="1"/>
          </p:cNvGraphicFramePr>
          <p:nvPr/>
        </p:nvGraphicFramePr>
        <p:xfrm>
          <a:off x="685800" y="838200"/>
          <a:ext cx="396875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5187696" imgH="2514600" progId="Word.Picture.8">
                  <p:embed/>
                </p:oleObj>
              </mc:Choice>
              <mc:Fallback>
                <p:oleObj name="Picture" r:id="rId5" imgW="5187696" imgH="25146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3968750" cy="1922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261" name="Group 5"/>
          <p:cNvGrpSpPr>
            <a:grpSpLocks/>
          </p:cNvGrpSpPr>
          <p:nvPr/>
        </p:nvGrpSpPr>
        <p:grpSpPr bwMode="auto">
          <a:xfrm>
            <a:off x="2514600" y="2209800"/>
            <a:ext cx="4495800" cy="1828800"/>
            <a:chOff x="1584" y="1392"/>
            <a:chExt cx="2832" cy="1152"/>
          </a:xfrm>
        </p:grpSpPr>
        <p:sp>
          <p:nvSpPr>
            <p:cNvPr id="96262" name="Oval 6"/>
            <p:cNvSpPr>
              <a:spLocks noChangeArrowheads="1"/>
            </p:cNvSpPr>
            <p:nvPr/>
          </p:nvSpPr>
          <p:spPr bwMode="auto">
            <a:xfrm>
              <a:off x="1584" y="1392"/>
              <a:ext cx="192" cy="240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/>
            <a:p>
              <a:endParaRPr lang="fr-CH"/>
            </a:p>
          </p:txBody>
        </p:sp>
        <p:sp>
          <p:nvSpPr>
            <p:cNvPr id="96263" name="Oval 7"/>
            <p:cNvSpPr>
              <a:spLocks noChangeArrowheads="1"/>
            </p:cNvSpPr>
            <p:nvPr/>
          </p:nvSpPr>
          <p:spPr bwMode="auto">
            <a:xfrm>
              <a:off x="4176" y="2208"/>
              <a:ext cx="240" cy="33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/>
            <a:p>
              <a:endParaRPr lang="fr-CH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>
            <a:extLst>
              <a:ext uri="{FF2B5EF4-FFF2-40B4-BE49-F238E27FC236}">
                <a16:creationId xmlns:a16="http://schemas.microsoft.com/office/drawing/2014/main" id="{2164ADDC-8D6B-5B44-B07D-B47D53797B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7467600" cy="397827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solutions to the wave equations for the voltage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in the form of exponential functions:</a:t>
            </a:r>
          </a:p>
          <a:p>
            <a:pPr marL="0" indent="0" eaLnBrk="1" hangingPunct="1">
              <a:lnSpc>
                <a:spcPct val="5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5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and the same is true for the current,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I</a:t>
            </a:r>
          </a:p>
          <a:p>
            <a:pPr lvl="1" eaLnBrk="1" hangingPunct="1">
              <a:lnSpc>
                <a:spcPct val="40000"/>
              </a:lnSpc>
            </a:pPr>
            <a:endParaRPr lang="en-US" altLang="en-US" sz="2000" i="1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000" i="1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Note that the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e </a:t>
            </a:r>
            <a:r>
              <a:rPr lang="en-US" altLang="en-US" sz="2000" i="1" baseline="30000" dirty="0">
                <a:ea typeface="ＭＳ Ｐゴシック" panose="020B0600070205080204" pitchFamily="34" charset="-128"/>
              </a:rPr>
              <a:t>–</a:t>
            </a:r>
            <a:r>
              <a:rPr lang="en-US" altLang="en-US" sz="2000" baseline="30000" dirty="0">
                <a:latin typeface="Symbol" pitchFamily="2" charset="2"/>
                <a:ea typeface="ＭＳ Ｐゴシック" panose="020B0600070205080204" pitchFamily="34" charset="-128"/>
              </a:rPr>
              <a:t>𝛾</a:t>
            </a:r>
            <a:r>
              <a:rPr lang="en-US" altLang="en-US" sz="2000" i="1" baseline="30000" dirty="0">
                <a:latin typeface="Symbol" pitchFamily="2" charset="2"/>
                <a:ea typeface="ＭＳ Ｐゴシック" panose="020B0600070205080204" pitchFamily="34" charset="-128"/>
              </a:rPr>
              <a:t> </a:t>
            </a:r>
            <a:r>
              <a:rPr lang="en-US" altLang="en-US" sz="2000" i="1" baseline="30000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dirty="0">
                <a:ea typeface="ＭＳ Ｐゴシック" panose="020B0600070205080204" pitchFamily="34" charset="-128"/>
              </a:rPr>
              <a:t> terms correspond to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positive</a:t>
            </a:r>
            <a:r>
              <a:rPr lang="en-US" altLang="en-US" sz="2000" dirty="0">
                <a:ea typeface="ＭＳ Ｐゴシック" panose="020B0600070205080204" pitchFamily="34" charset="-128"/>
              </a:rPr>
              <a:t> traveling waves on the line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80260" name="Object 4">
            <a:extLst>
              <a:ext uri="{FF2B5EF4-FFF2-40B4-BE49-F238E27FC236}">
                <a16:creationId xmlns:a16="http://schemas.microsoft.com/office/drawing/2014/main" id="{69EB4EAC-D12A-8E4C-8FF9-0621327AFD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4525" y="1905000"/>
          <a:ext cx="48561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926200" imgH="9652000" progId="Equation.3">
                  <p:embed/>
                </p:oleObj>
              </mc:Choice>
              <mc:Fallback>
                <p:oleObj name="Equation" r:id="rId3" imgW="69926200" imgH="9652000" progId="Equation.3">
                  <p:embed/>
                  <p:pic>
                    <p:nvPicPr>
                      <p:cNvPr id="480260" name="Object 4">
                        <a:extLst>
                          <a:ext uri="{FF2B5EF4-FFF2-40B4-BE49-F238E27FC236}">
                            <a16:creationId xmlns:a16="http://schemas.microsoft.com/office/drawing/2014/main" id="{69EB4EAC-D12A-8E4C-8FF9-0621327AF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1905000"/>
                        <a:ext cx="48561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Line 5">
            <a:extLst>
              <a:ext uri="{FF2B5EF4-FFF2-40B4-BE49-F238E27FC236}">
                <a16:creationId xmlns:a16="http://schemas.microsoft.com/office/drawing/2014/main" id="{CEA342B0-362F-6140-8525-0F8BACBF86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4114800"/>
            <a:ext cx="685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480262" name="Object 6">
            <a:extLst>
              <a:ext uri="{FF2B5EF4-FFF2-40B4-BE49-F238E27FC236}">
                <a16:creationId xmlns:a16="http://schemas.microsoft.com/office/drawing/2014/main" id="{0FF94F07-3D61-4643-8F72-26402B292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431951"/>
              </p:ext>
            </p:extLst>
          </p:nvPr>
        </p:nvGraphicFramePr>
        <p:xfrm>
          <a:off x="1903412" y="3024187"/>
          <a:ext cx="47545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465700" imgH="9652000" progId="Equation.3">
                  <p:embed/>
                </p:oleObj>
              </mc:Choice>
              <mc:Fallback>
                <p:oleObj name="Equation" r:id="rId5" imgW="68465700" imgH="9652000" progId="Equation.3">
                  <p:embed/>
                  <p:pic>
                    <p:nvPicPr>
                      <p:cNvPr id="480262" name="Object 6">
                        <a:extLst>
                          <a:ext uri="{FF2B5EF4-FFF2-40B4-BE49-F238E27FC236}">
                            <a16:creationId xmlns:a16="http://schemas.microsoft.com/office/drawing/2014/main" id="{0FF94F07-3D61-4643-8F72-26402B2928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2" y="3024187"/>
                        <a:ext cx="47545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:a16="http://schemas.microsoft.com/office/drawing/2014/main" id="{EB39ACA8-F225-8E4B-A772-C93A843139B1}"/>
              </a:ext>
            </a:extLst>
          </p:cNvPr>
          <p:cNvGrpSpPr>
            <a:grpSpLocks/>
          </p:cNvGrpSpPr>
          <p:nvPr/>
        </p:nvGrpSpPr>
        <p:grpSpPr bwMode="auto">
          <a:xfrm>
            <a:off x="2876550" y="2000250"/>
            <a:ext cx="3200400" cy="4121150"/>
            <a:chOff x="2016" y="1296"/>
            <a:chExt cx="2016" cy="2596"/>
          </a:xfrm>
        </p:grpSpPr>
        <p:graphicFrame>
          <p:nvGraphicFramePr>
            <p:cNvPr id="34832" name="Object 8">
              <a:extLst>
                <a:ext uri="{FF2B5EF4-FFF2-40B4-BE49-F238E27FC236}">
                  <a16:creationId xmlns:a16="http://schemas.microsoft.com/office/drawing/2014/main" id="{4D115AAD-31D3-FC46-9E1E-AE3D442C7B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2976"/>
            <a:ext cx="1790" cy="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esigner Drawing" r:id="rId7" imgW="8521700" imgH="4356100" progId="Designer.Drawing.8">
                    <p:embed/>
                  </p:oleObj>
                </mc:Choice>
                <mc:Fallback>
                  <p:oleObj name="Designer Drawing" r:id="rId7" imgW="8521700" imgH="4356100" progId="Designer.Drawing.8">
                    <p:embed/>
                    <p:pic>
                      <p:nvPicPr>
                        <p:cNvPr id="34832" name="Object 8">
                          <a:extLst>
                            <a:ext uri="{FF2B5EF4-FFF2-40B4-BE49-F238E27FC236}">
                              <a16:creationId xmlns:a16="http://schemas.microsoft.com/office/drawing/2014/main" id="{4D115AAD-31D3-FC46-9E1E-AE3D442C7BD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976"/>
                          <a:ext cx="1790" cy="9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833" name="Group 9">
              <a:extLst>
                <a:ext uri="{FF2B5EF4-FFF2-40B4-BE49-F238E27FC236}">
                  <a16:creationId xmlns:a16="http://schemas.microsoft.com/office/drawing/2014/main" id="{3234C9B0-B3C6-B247-BC7A-62F580919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4" y="1296"/>
              <a:ext cx="1908" cy="2233"/>
              <a:chOff x="2124" y="1296"/>
              <a:chExt cx="1908" cy="2233"/>
            </a:xfrm>
          </p:grpSpPr>
          <p:sp>
            <p:nvSpPr>
              <p:cNvPr id="34834" name="Oval 10">
                <a:extLst>
                  <a:ext uri="{FF2B5EF4-FFF2-40B4-BE49-F238E27FC236}">
                    <a16:creationId xmlns:a16="http://schemas.microsoft.com/office/drawing/2014/main" id="{65679FC5-ADB2-DF43-85B4-1569719F7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296"/>
                <a:ext cx="432" cy="28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35" name="Oval 11">
                <a:extLst>
                  <a:ext uri="{FF2B5EF4-FFF2-40B4-BE49-F238E27FC236}">
                    <a16:creationId xmlns:a16="http://schemas.microsoft.com/office/drawing/2014/main" id="{9D5E9095-8100-BE43-88AA-DDE280842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480" cy="2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36" name="Oval 12">
                <a:extLst>
                  <a:ext uri="{FF2B5EF4-FFF2-40B4-BE49-F238E27FC236}">
                    <a16:creationId xmlns:a16="http://schemas.microsoft.com/office/drawing/2014/main" id="{04B7E268-061A-D449-A83A-0E77D5CDC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" y="2352"/>
                <a:ext cx="432" cy="28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37" name="Oval 13">
                <a:extLst>
                  <a:ext uri="{FF2B5EF4-FFF2-40B4-BE49-F238E27FC236}">
                    <a16:creationId xmlns:a16="http://schemas.microsoft.com/office/drawing/2014/main" id="{60C9B1E1-F169-4C4A-BC70-AFD32A576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193"/>
                <a:ext cx="1104" cy="33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24317634-F405-204E-B85F-DD135590AECE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1981200"/>
            <a:ext cx="6400800" cy="4194175"/>
            <a:chOff x="528" y="1248"/>
            <a:chExt cx="4032" cy="2642"/>
          </a:xfrm>
        </p:grpSpPr>
        <p:sp>
          <p:nvSpPr>
            <p:cNvPr id="34824" name="Oval 15">
              <a:extLst>
                <a:ext uri="{FF2B5EF4-FFF2-40B4-BE49-F238E27FC236}">
                  <a16:creationId xmlns:a16="http://schemas.microsoft.com/office/drawing/2014/main" id="{6C12BF6B-F29B-0B4B-A924-CF2D8C76B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248"/>
              <a:ext cx="480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5" name="Oval 16">
              <a:extLst>
                <a:ext uri="{FF2B5EF4-FFF2-40B4-BE49-F238E27FC236}">
                  <a16:creationId xmlns:a16="http://schemas.microsoft.com/office/drawing/2014/main" id="{FF49949D-B1D4-5A45-9E09-BC6173085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016"/>
              <a:ext cx="480" cy="24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4826" name="Group 17">
              <a:extLst>
                <a:ext uri="{FF2B5EF4-FFF2-40B4-BE49-F238E27FC236}">
                  <a16:creationId xmlns:a16="http://schemas.microsoft.com/office/drawing/2014/main" id="{6664F46E-70BE-4749-AE5B-997E0ECF5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024"/>
              <a:ext cx="1248" cy="844"/>
              <a:chOff x="528" y="3024"/>
              <a:chExt cx="1248" cy="844"/>
            </a:xfrm>
          </p:grpSpPr>
          <p:sp>
            <p:nvSpPr>
              <p:cNvPr id="34830" name="Text Box 18">
                <a:extLst>
                  <a:ext uri="{FF2B5EF4-FFF2-40B4-BE49-F238E27FC236}">
                    <a16:creationId xmlns:a16="http://schemas.microsoft.com/office/drawing/2014/main" id="{06066EA5-B4FA-C747-9CF8-C1257A8B8C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024"/>
                <a:ext cx="1248" cy="844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Clr>
                    <a:schemeClr val="tx1"/>
                  </a:buClr>
                  <a:buFont typeface="Arial" panose="020B0604020202020204" pitchFamily="34" charset="0"/>
                  <a:buNone/>
                </a:pPr>
                <a:r>
                  <a:rPr kumimoji="1" lang="en-US" altLang="en-US" sz="2000">
                    <a:solidFill>
                      <a:schemeClr val="tx1"/>
                    </a:solidFill>
                  </a:rPr>
                  <a:t>And the </a:t>
                </a:r>
                <a:r>
                  <a:rPr kumimoji="1" lang="en-US" altLang="en-US" sz="2000" i="1">
                    <a:solidFill>
                      <a:schemeClr val="tx1"/>
                    </a:solidFill>
                  </a:rPr>
                  <a:t>e </a:t>
                </a:r>
                <a:r>
                  <a:rPr kumimoji="1" lang="en-US" altLang="en-US" sz="2000" i="1" baseline="30000">
                    <a:solidFill>
                      <a:schemeClr val="tx1"/>
                    </a:solidFill>
                  </a:rPr>
                  <a:t>+γx</a:t>
                </a:r>
                <a:r>
                  <a:rPr kumimoji="1" lang="en-US" altLang="en-US" sz="2000">
                    <a:solidFill>
                      <a:schemeClr val="tx1"/>
                    </a:solidFill>
                  </a:rPr>
                  <a:t> terms correspond to </a:t>
                </a:r>
                <a:r>
                  <a:rPr kumimoji="1" lang="en-US" altLang="en-US" sz="2000" i="1">
                    <a:solidFill>
                      <a:schemeClr val="tx1"/>
                    </a:solidFill>
                  </a:rPr>
                  <a:t>negative</a:t>
                </a:r>
                <a:r>
                  <a:rPr kumimoji="1" lang="en-US" altLang="en-US" sz="2000">
                    <a:solidFill>
                      <a:schemeClr val="tx1"/>
                    </a:solidFill>
                  </a:rPr>
                  <a:t> traveling waves</a:t>
                </a:r>
              </a:p>
            </p:txBody>
          </p:sp>
          <p:sp>
            <p:nvSpPr>
              <p:cNvPr id="34831" name="Oval 19">
                <a:extLst>
                  <a:ext uri="{FF2B5EF4-FFF2-40B4-BE49-F238E27FC236}">
                    <a16:creationId xmlns:a16="http://schemas.microsoft.com/office/drawing/2014/main" id="{2B7C48EA-FF93-A647-AC34-B7E6BEEE8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480" cy="28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4827" name="Group 20">
              <a:extLst>
                <a:ext uri="{FF2B5EF4-FFF2-40B4-BE49-F238E27FC236}">
                  <a16:creationId xmlns:a16="http://schemas.microsoft.com/office/drawing/2014/main" id="{3BB802DD-AD72-3E46-99D0-251A95253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974"/>
              <a:ext cx="1790" cy="916"/>
              <a:chOff x="3970" y="3024"/>
              <a:chExt cx="1790" cy="916"/>
            </a:xfrm>
          </p:grpSpPr>
          <p:graphicFrame>
            <p:nvGraphicFramePr>
              <p:cNvPr id="34828" name="Object 21">
                <a:extLst>
                  <a:ext uri="{FF2B5EF4-FFF2-40B4-BE49-F238E27FC236}">
                    <a16:creationId xmlns:a16="http://schemas.microsoft.com/office/drawing/2014/main" id="{5A9E76D6-1E54-994A-9AB7-8181C0C00D8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70" y="3024"/>
              <a:ext cx="1790" cy="9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esigner Drawing" r:id="rId9" imgW="8521700" imgH="4356100" progId="Designer.Drawing.8">
                      <p:embed/>
                    </p:oleObj>
                  </mc:Choice>
                  <mc:Fallback>
                    <p:oleObj name="Designer Drawing" r:id="rId9" imgW="8521700" imgH="4356100" progId="Designer.Drawing.8">
                      <p:embed/>
                      <p:pic>
                        <p:nvPicPr>
                          <p:cNvPr id="34828" name="Object 21">
                            <a:extLst>
                              <a:ext uri="{FF2B5EF4-FFF2-40B4-BE49-F238E27FC236}">
                                <a16:creationId xmlns:a16="http://schemas.microsoft.com/office/drawing/2014/main" id="{5A9E76D6-1E54-994A-9AB7-8181C0C00D8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0" y="3024"/>
                            <a:ext cx="1790" cy="9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29" name="Oval 22">
                <a:extLst>
                  <a:ext uri="{FF2B5EF4-FFF2-40B4-BE49-F238E27FC236}">
                    <a16:creationId xmlns:a16="http://schemas.microsoft.com/office/drawing/2014/main" id="{EEB383ED-7D7E-164F-A3C1-1B5F951D9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3264"/>
                <a:ext cx="1200" cy="28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folHlin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E6987D4-895C-91A0-5F20-B3E32F653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Classical Telegrapher’s Equations</a:t>
            </a:r>
          </a:p>
        </p:txBody>
      </p:sp>
    </p:spTree>
  </p:cSld>
  <p:clrMapOvr>
    <a:masterClrMapping/>
  </p:clrMapOvr>
  <p:transition spd="med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</a:rPr>
              <a:t>Two-Conductor TL Solutions</a:t>
            </a:r>
          </a:p>
          <a:p>
            <a:r>
              <a:rPr lang="en-US" sz="2800">
                <a:solidFill>
                  <a:schemeClr val="bg1"/>
                </a:solidFill>
              </a:rPr>
              <a:t>Example of Load Response</a:t>
            </a:r>
          </a:p>
        </p:txBody>
      </p:sp>
      <p:sp>
        <p:nvSpPr>
          <p:cNvPr id="235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1254125"/>
            <a:ext cx="7772400" cy="449421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+mj-lt"/>
                <a:sym typeface="MT Extra" charset="0"/>
              </a:rPr>
              <a:t>The shape of the induced current waveform can be explained by looking at the times of arrival of various wave contributions</a:t>
            </a:r>
          </a:p>
          <a:p>
            <a:pPr>
              <a:defRPr/>
            </a:pPr>
            <a:endParaRPr lang="en-US" sz="2800" dirty="0">
              <a:latin typeface="+mj-lt"/>
              <a:sym typeface="MT Extra" charset="0"/>
            </a:endParaRPr>
          </a:p>
        </p:txBody>
      </p:sp>
      <p:graphicFrame>
        <p:nvGraphicFramePr>
          <p:cNvPr id="98307" name="Object 2"/>
          <p:cNvGraphicFramePr>
            <a:graphicFrameLocks noChangeAspect="1"/>
          </p:cNvGraphicFramePr>
          <p:nvPr/>
        </p:nvGraphicFramePr>
        <p:xfrm>
          <a:off x="1524000" y="2514600"/>
          <a:ext cx="68294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24016" imgH="3125724" progId="Word.Document.8">
                  <p:embed/>
                </p:oleObj>
              </mc:Choice>
              <mc:Fallback>
                <p:oleObj name="Document" r:id="rId3" imgW="6224016" imgH="31257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6829425" cy="342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3"/>
          <p:cNvGraphicFramePr>
            <a:graphicFrameLocks noChangeAspect="1"/>
          </p:cNvGraphicFramePr>
          <p:nvPr/>
        </p:nvGraphicFramePr>
        <p:xfrm>
          <a:off x="685800" y="838200"/>
          <a:ext cx="396875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5187696" imgH="2514600" progId="Word.Picture.8">
                  <p:embed/>
                </p:oleObj>
              </mc:Choice>
              <mc:Fallback>
                <p:oleObj name="Picture" r:id="rId5" imgW="5187696" imgH="25146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3968750" cy="1922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09" name="Group 5"/>
          <p:cNvGrpSpPr>
            <a:grpSpLocks/>
          </p:cNvGrpSpPr>
          <p:nvPr/>
        </p:nvGrpSpPr>
        <p:grpSpPr bwMode="auto">
          <a:xfrm>
            <a:off x="2819400" y="2057400"/>
            <a:ext cx="2057400" cy="3962400"/>
            <a:chOff x="1776" y="1296"/>
            <a:chExt cx="1296" cy="2496"/>
          </a:xfrm>
        </p:grpSpPr>
        <p:sp>
          <p:nvSpPr>
            <p:cNvPr id="98310" name="Oval 6"/>
            <p:cNvSpPr>
              <a:spLocks noChangeArrowheads="1"/>
            </p:cNvSpPr>
            <p:nvPr/>
          </p:nvSpPr>
          <p:spPr bwMode="auto">
            <a:xfrm>
              <a:off x="2880" y="3456"/>
              <a:ext cx="192" cy="33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/>
            <a:p>
              <a:endParaRPr lang="fr-CH"/>
            </a:p>
          </p:txBody>
        </p:sp>
        <p:sp>
          <p:nvSpPr>
            <p:cNvPr id="98311" name="Oval 7"/>
            <p:cNvSpPr>
              <a:spLocks noChangeArrowheads="1"/>
            </p:cNvSpPr>
            <p:nvPr/>
          </p:nvSpPr>
          <p:spPr bwMode="auto">
            <a:xfrm>
              <a:off x="1776" y="1296"/>
              <a:ext cx="144" cy="33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/>
            <a:p>
              <a:endParaRPr lang="fr-CH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6100" indent="-546100" eaLnBrk="1" hangingPunct="1">
              <a:buNone/>
            </a:pPr>
            <a:r>
              <a:rPr lang="en-US" sz="2400" dirty="0"/>
              <a:t>[1]	F.M. </a:t>
            </a:r>
            <a:r>
              <a:rPr lang="en-US" sz="2400" dirty="0" err="1"/>
              <a:t>Tesche</a:t>
            </a:r>
            <a:r>
              <a:rPr lang="en-US" sz="2400" dirty="0"/>
              <a:t>, M. </a:t>
            </a:r>
            <a:r>
              <a:rPr lang="en-US" sz="2400" dirty="0" err="1"/>
              <a:t>Ianoz</a:t>
            </a:r>
            <a:r>
              <a:rPr lang="en-US" sz="2400" dirty="0"/>
              <a:t>, T. </a:t>
            </a:r>
            <a:r>
              <a:rPr lang="en-US" sz="2400" dirty="0" err="1"/>
              <a:t>Karlsson</a:t>
            </a:r>
            <a:r>
              <a:rPr lang="en-US" sz="2400" dirty="0"/>
              <a:t>, </a:t>
            </a:r>
            <a:r>
              <a:rPr lang="en-US" sz="2400" dirty="0" err="1"/>
              <a:t>Emc</a:t>
            </a:r>
            <a:r>
              <a:rPr lang="en-US" sz="2400" dirty="0"/>
              <a:t> Analysis Methods and Computational Models, Wiley, 1997.</a:t>
            </a:r>
          </a:p>
          <a:p>
            <a:pPr marL="546100" indent="-546100" eaLnBrk="1" hangingPunct="1">
              <a:buNone/>
            </a:pPr>
            <a:r>
              <a:rPr lang="en-US" sz="2400" dirty="0"/>
              <a:t>[2] 	C.R. Paul,  Transmission Lines in Digital and Analog Electronic Systems, Wiley, 2010.</a:t>
            </a:r>
          </a:p>
          <a:p>
            <a:pPr marL="546100" indent="-546100" eaLnBrk="1" hangingPunct="1">
              <a:buNone/>
            </a:pPr>
            <a:r>
              <a:rPr lang="en-US" sz="2400" dirty="0"/>
              <a:t>[3]	F. </a:t>
            </a:r>
            <a:r>
              <a:rPr lang="en-US" sz="2400" dirty="0" err="1"/>
              <a:t>Rachidi</a:t>
            </a:r>
            <a:r>
              <a:rPr lang="en-US" sz="2400" dirty="0"/>
              <a:t>, A Review of Field-to-Transmission Line Coupling Models with Special Emphasis to Lightning-Induced Voltages, IEEE Transactions  on Electromagnetic Compatibility, Vol. 54, No. 4, pp. 898 - 911, 2012.</a:t>
            </a:r>
          </a:p>
          <a:p>
            <a:pPr lvl="1"/>
            <a:endParaRPr lang="en-US" sz="20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References and 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31370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>
            <a:extLst>
              <a:ext uri="{FF2B5EF4-FFF2-40B4-BE49-F238E27FC236}">
                <a16:creationId xmlns:a16="http://schemas.microsoft.com/office/drawing/2014/main" id="{FB44BC5A-8CFC-C043-A67B-539A99116A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7467600" cy="397827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voltage and current traveling wave components are related by the line parameters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Consider the positive traveling waves:</a:t>
            </a:r>
          </a:p>
          <a:p>
            <a:pPr lvl="1"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3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Substituting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2000" dirty="0">
                <a:ea typeface="ＭＳ Ｐゴシック" panose="020B0600070205080204" pitchFamily="34" charset="-128"/>
              </a:rPr>
              <a:t> into the first Telegrapher equation</a:t>
            </a:r>
          </a:p>
          <a:p>
            <a:pPr lvl="1" eaLnBrk="1" hangingPunct="1">
              <a:lnSpc>
                <a:spcPct val="14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gives</a:t>
            </a:r>
          </a:p>
          <a:p>
            <a:pPr lvl="1"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5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4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36866" name="Line 4">
            <a:extLst>
              <a:ext uri="{FF2B5EF4-FFF2-40B4-BE49-F238E27FC236}">
                <a16:creationId xmlns:a16="http://schemas.microsoft.com/office/drawing/2014/main" id="{B5E93384-DF88-9C4E-BE4B-BA41F5CB42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4114800"/>
            <a:ext cx="685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57036CCA-FACC-2940-A43E-38BADA0D9AD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938338"/>
            <a:ext cx="5715000" cy="931862"/>
            <a:chOff x="1728" y="1221"/>
            <a:chExt cx="3600" cy="587"/>
          </a:xfrm>
        </p:grpSpPr>
        <p:grpSp>
          <p:nvGrpSpPr>
            <p:cNvPr id="36876" name="Group 6">
              <a:extLst>
                <a:ext uri="{FF2B5EF4-FFF2-40B4-BE49-F238E27FC236}">
                  <a16:creationId xmlns:a16="http://schemas.microsoft.com/office/drawing/2014/main" id="{8F234B91-B5D8-EC43-8550-24DA99156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536"/>
              <a:ext cx="2432" cy="262"/>
              <a:chOff x="1392" y="1488"/>
              <a:chExt cx="2432" cy="262"/>
            </a:xfrm>
          </p:grpSpPr>
          <p:graphicFrame>
            <p:nvGraphicFramePr>
              <p:cNvPr id="36878" name="Object 7">
                <a:extLst>
                  <a:ext uri="{FF2B5EF4-FFF2-40B4-BE49-F238E27FC236}">
                    <a16:creationId xmlns:a16="http://schemas.microsoft.com/office/drawing/2014/main" id="{D4060635-17A1-DB4E-9B61-07BE9DFE509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92" y="1488"/>
              <a:ext cx="1258" cy="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25450800" imgH="5270500" progId="Equation.3">
                      <p:embed/>
                    </p:oleObj>
                  </mc:Choice>
                  <mc:Fallback>
                    <p:oleObj name="Equation" r:id="rId3" imgW="25450800" imgH="5270500" progId="Equation.3">
                      <p:embed/>
                      <p:pic>
                        <p:nvPicPr>
                          <p:cNvPr id="36878" name="Object 7">
                            <a:extLst>
                              <a:ext uri="{FF2B5EF4-FFF2-40B4-BE49-F238E27FC236}">
                                <a16:creationId xmlns:a16="http://schemas.microsoft.com/office/drawing/2014/main" id="{D4060635-17A1-DB4E-9B61-07BE9DFE509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2" y="1488"/>
                            <a:ext cx="1258" cy="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79" name="Object 8">
                <a:extLst>
                  <a:ext uri="{FF2B5EF4-FFF2-40B4-BE49-F238E27FC236}">
                    <a16:creationId xmlns:a16="http://schemas.microsoft.com/office/drawing/2014/main" id="{93209105-BE5F-FE42-8931-DDD00CB5CDB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32" y="1488"/>
              <a:ext cx="992" cy="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0485100" imgH="5270500" progId="Equation.3">
                      <p:embed/>
                    </p:oleObj>
                  </mc:Choice>
                  <mc:Fallback>
                    <p:oleObj name="Equation" r:id="rId5" imgW="20485100" imgH="5270500" progId="Equation.3">
                      <p:embed/>
                      <p:pic>
                        <p:nvPicPr>
                          <p:cNvPr id="36879" name="Object 8">
                            <a:extLst>
                              <a:ext uri="{FF2B5EF4-FFF2-40B4-BE49-F238E27FC236}">
                                <a16:creationId xmlns:a16="http://schemas.microsoft.com/office/drawing/2014/main" id="{93209105-BE5F-FE42-8931-DDD00CB5CDB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2" y="1488"/>
                            <a:ext cx="992" cy="2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6877" name="Object 9">
              <a:extLst>
                <a:ext uri="{FF2B5EF4-FFF2-40B4-BE49-F238E27FC236}">
                  <a16:creationId xmlns:a16="http://schemas.microsoft.com/office/drawing/2014/main" id="{170F7565-7D78-5B4F-BDC2-12412484EC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2" y="1221"/>
            <a:ext cx="1056" cy="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esigner Drawing" r:id="rId7" imgW="8521700" imgH="4356100" progId="Designer.Drawing.8">
                    <p:embed/>
                  </p:oleObj>
                </mc:Choice>
                <mc:Fallback>
                  <p:oleObj name="Designer Drawing" r:id="rId7" imgW="8521700" imgH="4356100" progId="Designer.Drawing.8">
                    <p:embed/>
                    <p:pic>
                      <p:nvPicPr>
                        <p:cNvPr id="36877" name="Object 9">
                          <a:extLst>
                            <a:ext uri="{FF2B5EF4-FFF2-40B4-BE49-F238E27FC236}">
                              <a16:creationId xmlns:a16="http://schemas.microsoft.com/office/drawing/2014/main" id="{170F7565-7D78-5B4F-BDC2-12412484EC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-3954" t="-7730" r="-2800" b="-8212"/>
                        <a:stretch>
                          <a:fillRect/>
                        </a:stretch>
                      </p:blipFill>
                      <p:spPr bwMode="auto">
                        <a:xfrm>
                          <a:off x="4272" y="1221"/>
                          <a:ext cx="1056" cy="5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1290" name="Object 10">
            <a:extLst>
              <a:ext uri="{FF2B5EF4-FFF2-40B4-BE49-F238E27FC236}">
                <a16:creationId xmlns:a16="http://schemas.microsoft.com/office/drawing/2014/main" id="{64FA2BA9-8118-C847-8FDE-1DFBF14C68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4343400"/>
          <a:ext cx="29416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394900" imgH="5270500" progId="Equation.3">
                  <p:embed/>
                </p:oleObj>
              </mc:Choice>
              <mc:Fallback>
                <p:oleObj name="Equation" r:id="rId9" imgW="35394900" imgH="5270500" progId="Equation.3">
                  <p:embed/>
                  <p:pic>
                    <p:nvPicPr>
                      <p:cNvPr id="481290" name="Object 10">
                        <a:extLst>
                          <a:ext uri="{FF2B5EF4-FFF2-40B4-BE49-F238E27FC236}">
                            <a16:creationId xmlns:a16="http://schemas.microsoft.com/office/drawing/2014/main" id="{64FA2BA9-8118-C847-8FDE-1DFBF14C6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94163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91" name="Object 11">
            <a:extLst>
              <a:ext uri="{FF2B5EF4-FFF2-40B4-BE49-F238E27FC236}">
                <a16:creationId xmlns:a16="http://schemas.microsoft.com/office/drawing/2014/main" id="{F8A4C95C-2A18-3449-A81F-4C243D247D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429000"/>
          <a:ext cx="22098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092400" imgH="9067800" progId="Equation.3">
                  <p:embed/>
                </p:oleObj>
              </mc:Choice>
              <mc:Fallback>
                <p:oleObj name="Equation" r:id="rId11" imgW="28092400" imgH="9067800" progId="Equation.3">
                  <p:embed/>
                  <p:pic>
                    <p:nvPicPr>
                      <p:cNvPr id="481291" name="Object 11">
                        <a:extLst>
                          <a:ext uri="{FF2B5EF4-FFF2-40B4-BE49-F238E27FC236}">
                            <a16:creationId xmlns:a16="http://schemas.microsoft.com/office/drawing/2014/main" id="{F8A4C95C-2A18-3449-A81F-4C243D247D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220980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92" name="Object 12">
            <a:extLst>
              <a:ext uri="{FF2B5EF4-FFF2-40B4-BE49-F238E27FC236}">
                <a16:creationId xmlns:a16="http://schemas.microsoft.com/office/drawing/2014/main" id="{4B744832-EF45-F04A-A56D-E97AFF52C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4838" y="4705350"/>
          <a:ext cx="274637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58100" imgH="20485100" progId="Equation.3">
                  <p:embed/>
                </p:oleObj>
              </mc:Choice>
              <mc:Fallback>
                <p:oleObj name="Equation" r:id="rId13" imgW="33058100" imgH="20485100" progId="Equation.3">
                  <p:embed/>
                  <p:pic>
                    <p:nvPicPr>
                      <p:cNvPr id="481292" name="Object 12">
                        <a:extLst>
                          <a:ext uri="{FF2B5EF4-FFF2-40B4-BE49-F238E27FC236}">
                            <a16:creationId xmlns:a16="http://schemas.microsoft.com/office/drawing/2014/main" id="{4B744832-EF45-F04A-A56D-E97AFF52CC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4705350"/>
                        <a:ext cx="274637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13">
            <a:extLst>
              <a:ext uri="{FF2B5EF4-FFF2-40B4-BE49-F238E27FC236}">
                <a16:creationId xmlns:a16="http://schemas.microsoft.com/office/drawing/2014/main" id="{C4BBC62D-7695-9542-99E1-037EB41F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724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9235B55F-5A3A-F34A-A797-9325DC70042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334000"/>
            <a:ext cx="3810000" cy="1035050"/>
            <a:chOff x="288" y="3360"/>
            <a:chExt cx="2400" cy="652"/>
          </a:xfrm>
        </p:grpSpPr>
        <p:sp>
          <p:nvSpPr>
            <p:cNvPr id="36874" name="Text Box 15">
              <a:extLst>
                <a:ext uri="{FF2B5EF4-FFF2-40B4-BE49-F238E27FC236}">
                  <a16:creationId xmlns:a16="http://schemas.microsoft.com/office/drawing/2014/main" id="{E5CFF538-5AC1-974F-A967-38FD0C89E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360"/>
              <a:ext cx="1872" cy="65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This is the characteristic impedance of the transmission line, Z</a:t>
              </a:r>
              <a:r>
                <a:rPr lang="en-US" altLang="en-US" sz="2000" baseline="-250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6875" name="Line 16">
              <a:extLst>
                <a:ext uri="{FF2B5EF4-FFF2-40B4-BE49-F238E27FC236}">
                  <a16:creationId xmlns:a16="http://schemas.microsoft.com/office/drawing/2014/main" id="{816BD9A9-DC7D-E845-B4EE-A3D39A174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840"/>
              <a:ext cx="528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6DDBE76-3665-BB6F-58B0-6A343E997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Classical Telegrapher’s Equations</a:t>
            </a:r>
          </a:p>
        </p:txBody>
      </p:sp>
    </p:spTree>
  </p:cSld>
  <p:clrMapOvr>
    <a:masterClrMapping/>
  </p:clrMapOvr>
  <p:transition spd="med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>
            <a:extLst>
              <a:ext uri="{FF2B5EF4-FFF2-40B4-BE49-F238E27FC236}">
                <a16:creationId xmlns:a16="http://schemas.microsoft.com/office/drawing/2014/main" id="{78FA0F14-BE16-0B45-B8D6-1BFAA18F68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7467600" cy="3978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altLang="en-US" sz="2000">
                <a:ea typeface="ＭＳ Ｐゴシック" panose="020B0600070205080204" pitchFamily="34" charset="-128"/>
              </a:rPr>
              <a:t>Complex propagation constant</a:t>
            </a:r>
          </a:p>
          <a:p>
            <a:pPr eaLnBrk="1" hangingPunct="1">
              <a:lnSpc>
                <a:spcPct val="90000"/>
              </a:lnSpc>
            </a:pPr>
            <a:endParaRPr lang="fr-CH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fr-CH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CH" altLang="en-US" sz="2000">
                <a:ea typeface="ＭＳ Ｐゴシック" panose="020B0600070205080204" pitchFamily="34" charset="-128"/>
              </a:rPr>
              <a:t>Characteristic impedance </a:t>
            </a:r>
          </a:p>
          <a:p>
            <a:pPr eaLnBrk="1" hangingPunct="1">
              <a:lnSpc>
                <a:spcPct val="90000"/>
              </a:lnSpc>
            </a:pPr>
            <a:endParaRPr lang="fr-CH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fr-CH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CH" altLang="en-US" sz="2000">
                <a:ea typeface="ＭＳ Ｐゴシック" panose="020B0600070205080204" pitchFamily="34" charset="-128"/>
              </a:rPr>
              <a:t>Positive voltage wave:</a:t>
            </a:r>
          </a:p>
          <a:p>
            <a:pPr eaLnBrk="1" hangingPunct="1">
              <a:lnSpc>
                <a:spcPct val="90000"/>
              </a:lnSpc>
            </a:pPr>
            <a:endParaRPr lang="fr-CH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CH" altLang="en-US" sz="2000">
                <a:ea typeface="ＭＳ Ｐゴシック" panose="020B0600070205080204" pitchFamily="34" charset="-128"/>
              </a:rPr>
              <a:t>Phase velocity:</a:t>
            </a:r>
          </a:p>
          <a:p>
            <a:pPr eaLnBrk="1" hangingPunct="1">
              <a:lnSpc>
                <a:spcPct val="90000"/>
              </a:lnSpc>
            </a:pPr>
            <a:endParaRPr lang="fr-CH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CH" altLang="en-US" sz="2000">
                <a:ea typeface="ＭＳ Ｐゴシック" panose="020B0600070205080204" pitchFamily="34" charset="-128"/>
              </a:rPr>
              <a:t>Different frequencies in the spectrum of a pulse propagate at different speeds and suffer different attentuation: Dispersion effect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5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4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38914" name="Line 3">
            <a:extLst>
              <a:ext uri="{FF2B5EF4-FFF2-40B4-BE49-F238E27FC236}">
                <a16:creationId xmlns:a16="http://schemas.microsoft.com/office/drawing/2014/main" id="{EF40AF84-FC89-5745-9E8C-92B6F249B2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4114800"/>
            <a:ext cx="685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15" name="Text Box 12">
            <a:extLst>
              <a:ext uri="{FF2B5EF4-FFF2-40B4-BE49-F238E27FC236}">
                <a16:creationId xmlns:a16="http://schemas.microsoft.com/office/drawing/2014/main" id="{663258AD-FB74-F841-A742-CEC261755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724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graphicFrame>
        <p:nvGraphicFramePr>
          <p:cNvPr id="1100817" name="Object 17">
            <a:extLst>
              <a:ext uri="{FF2B5EF4-FFF2-40B4-BE49-F238E27FC236}">
                <a16:creationId xmlns:a16="http://schemas.microsoft.com/office/drawing/2014/main" id="{F75FD87A-642E-AC4D-B342-920541B7638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133475" y="1477963"/>
          <a:ext cx="584041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431400" imgH="5562600" progId="Equation.3">
                  <p:embed/>
                </p:oleObj>
              </mc:Choice>
              <mc:Fallback>
                <p:oleObj name="Equation" r:id="rId3" imgW="73431400" imgH="5562600" progId="Equation.3">
                  <p:embed/>
                  <p:pic>
                    <p:nvPicPr>
                      <p:cNvPr id="1100817" name="Object 17">
                        <a:extLst>
                          <a:ext uri="{FF2B5EF4-FFF2-40B4-BE49-F238E27FC236}">
                            <a16:creationId xmlns:a16="http://schemas.microsoft.com/office/drawing/2014/main" id="{F75FD87A-642E-AC4D-B342-920541B76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477963"/>
                        <a:ext cx="584041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0835" name="Object 35">
            <a:extLst>
              <a:ext uri="{FF2B5EF4-FFF2-40B4-BE49-F238E27FC236}">
                <a16:creationId xmlns:a16="http://schemas.microsoft.com/office/drawing/2014/main" id="{0FC2701B-670C-9242-9967-556C8613A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4288" y="2244725"/>
          <a:ext cx="24542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552900" imgH="9652000" progId="Equation.3">
                  <p:embed/>
                </p:oleObj>
              </mc:Choice>
              <mc:Fallback>
                <p:oleObj name="Equation" r:id="rId5" imgW="29552900" imgH="9652000" progId="Equation.3">
                  <p:embed/>
                  <p:pic>
                    <p:nvPicPr>
                      <p:cNvPr id="1100835" name="Object 35">
                        <a:extLst>
                          <a:ext uri="{FF2B5EF4-FFF2-40B4-BE49-F238E27FC236}">
                            <a16:creationId xmlns:a16="http://schemas.microsoft.com/office/drawing/2014/main" id="{0FC2701B-670C-9242-9967-556C8613A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2244725"/>
                        <a:ext cx="245427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0838" name="Object 38">
            <a:extLst>
              <a:ext uri="{FF2B5EF4-FFF2-40B4-BE49-F238E27FC236}">
                <a16:creationId xmlns:a16="http://schemas.microsoft.com/office/drawing/2014/main" id="{49DAC2CD-CD1E-EB4B-883C-EBB150D2BE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0300" y="3125788"/>
          <a:ext cx="3190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65400" imgH="5562600" progId="Equation.3">
                  <p:embed/>
                </p:oleObj>
              </mc:Choice>
              <mc:Fallback>
                <p:oleObj name="Equation" r:id="rId7" imgW="40665400" imgH="5562600" progId="Equation.3">
                  <p:embed/>
                  <p:pic>
                    <p:nvPicPr>
                      <p:cNvPr id="1100838" name="Object 38">
                        <a:extLst>
                          <a:ext uri="{FF2B5EF4-FFF2-40B4-BE49-F238E27FC236}">
                            <a16:creationId xmlns:a16="http://schemas.microsoft.com/office/drawing/2014/main" id="{49DAC2CD-CD1E-EB4B-883C-EBB150D2B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125788"/>
                        <a:ext cx="31908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0844" name="Object 44">
            <a:extLst>
              <a:ext uri="{FF2B5EF4-FFF2-40B4-BE49-F238E27FC236}">
                <a16:creationId xmlns:a16="http://schemas.microsoft.com/office/drawing/2014/main" id="{5E61D1CE-639A-594F-8D60-5528371EDB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3563" y="3671888"/>
          <a:ext cx="13779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551400" imgH="8775700" progId="Equation.3">
                  <p:embed/>
                </p:oleObj>
              </mc:Choice>
              <mc:Fallback>
                <p:oleObj name="Equation" r:id="rId9" imgW="17551400" imgH="8775700" progId="Equation.3">
                  <p:embed/>
                  <p:pic>
                    <p:nvPicPr>
                      <p:cNvPr id="1100844" name="Object 44">
                        <a:extLst>
                          <a:ext uri="{FF2B5EF4-FFF2-40B4-BE49-F238E27FC236}">
                            <a16:creationId xmlns:a16="http://schemas.microsoft.com/office/drawing/2014/main" id="{5E61D1CE-639A-594F-8D60-5528371EDB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3671888"/>
                        <a:ext cx="13779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5">
            <a:extLst>
              <a:ext uri="{FF2B5EF4-FFF2-40B4-BE49-F238E27FC236}">
                <a16:creationId xmlns:a16="http://schemas.microsoft.com/office/drawing/2014/main" id="{6B359E09-AC3A-DE46-9749-A1158A78B6FF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841500"/>
            <a:ext cx="3505200" cy="1720850"/>
            <a:chOff x="3264" y="2256"/>
            <a:chExt cx="2208" cy="1084"/>
          </a:xfrm>
        </p:grpSpPr>
        <p:sp>
          <p:nvSpPr>
            <p:cNvPr id="38934" name="Text Box 46">
              <a:extLst>
                <a:ext uri="{FF2B5EF4-FFF2-40B4-BE49-F238E27FC236}">
                  <a16:creationId xmlns:a16="http://schemas.microsoft.com/office/drawing/2014/main" id="{4A264E87-DDAC-3940-8756-E8865BE46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072"/>
              <a:ext cx="2208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Attenuation constant</a:t>
              </a:r>
              <a:endParaRPr lang="en-US" altLang="en-US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38935" name="Line 47">
              <a:extLst>
                <a:ext uri="{FF2B5EF4-FFF2-40B4-BE49-F238E27FC236}">
                  <a16:creationId xmlns:a16="http://schemas.microsoft.com/office/drawing/2014/main" id="{A6260EF4-725D-2644-9551-8BF5F7858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6" y="2256"/>
              <a:ext cx="384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48">
            <a:extLst>
              <a:ext uri="{FF2B5EF4-FFF2-40B4-BE49-F238E27FC236}">
                <a16:creationId xmlns:a16="http://schemas.microsoft.com/office/drawing/2014/main" id="{3C433A0D-C353-CA47-92F2-11F2F99FF471}"/>
              </a:ext>
            </a:extLst>
          </p:cNvPr>
          <p:cNvGrpSpPr>
            <a:grpSpLocks/>
          </p:cNvGrpSpPr>
          <p:nvPr/>
        </p:nvGrpSpPr>
        <p:grpSpPr bwMode="auto">
          <a:xfrm>
            <a:off x="4991100" y="1905000"/>
            <a:ext cx="3505200" cy="1720850"/>
            <a:chOff x="3264" y="2256"/>
            <a:chExt cx="2208" cy="1084"/>
          </a:xfrm>
        </p:grpSpPr>
        <p:sp>
          <p:nvSpPr>
            <p:cNvPr id="38932" name="Text Box 49">
              <a:extLst>
                <a:ext uri="{FF2B5EF4-FFF2-40B4-BE49-F238E27FC236}">
                  <a16:creationId xmlns:a16="http://schemas.microsoft.com/office/drawing/2014/main" id="{47193D7E-A050-1C4C-B6B6-1700F269B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072"/>
              <a:ext cx="2208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folHlin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Phase constant</a:t>
              </a:r>
              <a:endParaRPr lang="en-US" altLang="en-US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38933" name="Line 50">
              <a:extLst>
                <a:ext uri="{FF2B5EF4-FFF2-40B4-BE49-F238E27FC236}">
                  <a16:creationId xmlns:a16="http://schemas.microsoft.com/office/drawing/2014/main" id="{F324646C-BC6E-4B48-8914-638FA1487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6" y="2256"/>
              <a:ext cx="384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1100851" name="Rectangle 51">
            <a:extLst>
              <a:ext uri="{FF2B5EF4-FFF2-40B4-BE49-F238E27FC236}">
                <a16:creationId xmlns:a16="http://schemas.microsoft.com/office/drawing/2014/main" id="{0CEE8C40-C5FA-784B-BBC0-1EB209857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5372100"/>
            <a:ext cx="1905000" cy="88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0852" name="Rectangle 52">
            <a:extLst>
              <a:ext uri="{FF2B5EF4-FFF2-40B4-BE49-F238E27FC236}">
                <a16:creationId xmlns:a16="http://schemas.microsoft.com/office/drawing/2014/main" id="{ABAF6432-08CC-DF42-879B-5B633164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5943600"/>
            <a:ext cx="1905000" cy="88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0855" name="Freeform 55">
            <a:extLst>
              <a:ext uri="{FF2B5EF4-FFF2-40B4-BE49-F238E27FC236}">
                <a16:creationId xmlns:a16="http://schemas.microsoft.com/office/drawing/2014/main" id="{17C04847-849D-714D-AD66-1446136E08CB}"/>
              </a:ext>
            </a:extLst>
          </p:cNvPr>
          <p:cNvSpPr>
            <a:spLocks/>
          </p:cNvSpPr>
          <p:nvPr/>
        </p:nvSpPr>
        <p:spPr bwMode="auto">
          <a:xfrm>
            <a:off x="1460500" y="5422900"/>
            <a:ext cx="1257300" cy="469900"/>
          </a:xfrm>
          <a:custGeom>
            <a:avLst/>
            <a:gdLst>
              <a:gd name="T0" fmla="*/ 0 w 792"/>
              <a:gd name="T1" fmla="*/ 2147483646 h 296"/>
              <a:gd name="T2" fmla="*/ 2147483646 w 792"/>
              <a:gd name="T3" fmla="*/ 2147483646 h 296"/>
              <a:gd name="T4" fmla="*/ 2147483646 w 792"/>
              <a:gd name="T5" fmla="*/ 0 h 296"/>
              <a:gd name="T6" fmla="*/ 2147483646 w 792"/>
              <a:gd name="T7" fmla="*/ 0 h 296"/>
              <a:gd name="T8" fmla="*/ 2147483646 w 792"/>
              <a:gd name="T9" fmla="*/ 2147483646 h 296"/>
              <a:gd name="T10" fmla="*/ 2147483646 w 792"/>
              <a:gd name="T11" fmla="*/ 214748364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2"/>
              <a:gd name="T19" fmla="*/ 0 h 296"/>
              <a:gd name="T20" fmla="*/ 792 w 792"/>
              <a:gd name="T21" fmla="*/ 296 h 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2" h="296">
                <a:moveTo>
                  <a:pt x="0" y="288"/>
                </a:moveTo>
                <a:lnTo>
                  <a:pt x="256" y="288"/>
                </a:lnTo>
                <a:lnTo>
                  <a:pt x="320" y="0"/>
                </a:lnTo>
                <a:lnTo>
                  <a:pt x="552" y="0"/>
                </a:lnTo>
                <a:lnTo>
                  <a:pt x="616" y="296"/>
                </a:lnTo>
                <a:lnTo>
                  <a:pt x="792" y="2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100856" name="Freeform 56">
            <a:extLst>
              <a:ext uri="{FF2B5EF4-FFF2-40B4-BE49-F238E27FC236}">
                <a16:creationId xmlns:a16="http://schemas.microsoft.com/office/drawing/2014/main" id="{1A30EA51-1454-ED4B-BFC3-CC4B1383FC72}"/>
              </a:ext>
            </a:extLst>
          </p:cNvPr>
          <p:cNvSpPr>
            <a:spLocks/>
          </p:cNvSpPr>
          <p:nvPr/>
        </p:nvSpPr>
        <p:spPr bwMode="auto">
          <a:xfrm>
            <a:off x="5245100" y="5308600"/>
            <a:ext cx="1511300" cy="615950"/>
          </a:xfrm>
          <a:custGeom>
            <a:avLst/>
            <a:gdLst>
              <a:gd name="T0" fmla="*/ 0 w 952"/>
              <a:gd name="T1" fmla="*/ 2147483646 h 388"/>
              <a:gd name="T2" fmla="*/ 2147483646 w 952"/>
              <a:gd name="T3" fmla="*/ 2147483646 h 388"/>
              <a:gd name="T4" fmla="*/ 2147483646 w 952"/>
              <a:gd name="T5" fmla="*/ 2147483646 h 388"/>
              <a:gd name="T6" fmla="*/ 2147483646 w 952"/>
              <a:gd name="T7" fmla="*/ 2147483646 h 388"/>
              <a:gd name="T8" fmla="*/ 2147483646 w 952"/>
              <a:gd name="T9" fmla="*/ 2147483646 h 388"/>
              <a:gd name="T10" fmla="*/ 2147483646 w 952"/>
              <a:gd name="T11" fmla="*/ 2147483646 h 388"/>
              <a:gd name="T12" fmla="*/ 2147483646 w 952"/>
              <a:gd name="T13" fmla="*/ 2147483646 h 388"/>
              <a:gd name="T14" fmla="*/ 2147483646 w 952"/>
              <a:gd name="T15" fmla="*/ 2147483646 h 388"/>
              <a:gd name="T16" fmla="*/ 2147483646 w 952"/>
              <a:gd name="T17" fmla="*/ 2147483646 h 3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52"/>
              <a:gd name="T28" fmla="*/ 0 h 388"/>
              <a:gd name="T29" fmla="*/ 952 w 952"/>
              <a:gd name="T30" fmla="*/ 388 h 3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52" h="388">
                <a:moveTo>
                  <a:pt x="0" y="352"/>
                </a:moveTo>
                <a:cubicBezTo>
                  <a:pt x="82" y="370"/>
                  <a:pt x="165" y="388"/>
                  <a:pt x="216" y="352"/>
                </a:cubicBezTo>
                <a:cubicBezTo>
                  <a:pt x="267" y="316"/>
                  <a:pt x="272" y="192"/>
                  <a:pt x="304" y="136"/>
                </a:cubicBezTo>
                <a:cubicBezTo>
                  <a:pt x="336" y="80"/>
                  <a:pt x="369" y="32"/>
                  <a:pt x="408" y="16"/>
                </a:cubicBezTo>
                <a:cubicBezTo>
                  <a:pt x="447" y="0"/>
                  <a:pt x="504" y="21"/>
                  <a:pt x="536" y="40"/>
                </a:cubicBezTo>
                <a:cubicBezTo>
                  <a:pt x="568" y="59"/>
                  <a:pt x="580" y="93"/>
                  <a:pt x="600" y="128"/>
                </a:cubicBezTo>
                <a:cubicBezTo>
                  <a:pt x="620" y="163"/>
                  <a:pt x="620" y="216"/>
                  <a:pt x="656" y="248"/>
                </a:cubicBezTo>
                <a:cubicBezTo>
                  <a:pt x="692" y="280"/>
                  <a:pt x="767" y="305"/>
                  <a:pt x="816" y="320"/>
                </a:cubicBezTo>
                <a:cubicBezTo>
                  <a:pt x="865" y="335"/>
                  <a:pt x="908" y="335"/>
                  <a:pt x="952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100857" name="Line 57">
            <a:extLst>
              <a:ext uri="{FF2B5EF4-FFF2-40B4-BE49-F238E27FC236}">
                <a16:creationId xmlns:a16="http://schemas.microsoft.com/office/drawing/2014/main" id="{845FB18D-4CA4-2743-A6F3-4042C4DE0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664200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100858" name="Line 58">
            <a:extLst>
              <a:ext uri="{FF2B5EF4-FFF2-40B4-BE49-F238E27FC236}">
                <a16:creationId xmlns:a16="http://schemas.microsoft.com/office/drawing/2014/main" id="{ACE9B206-1718-2E49-904E-1B2E35544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4100" y="5664200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100859" name="Text Box 59">
            <a:extLst>
              <a:ext uri="{FF2B5EF4-FFF2-40B4-BE49-F238E27FC236}">
                <a16:creationId xmlns:a16="http://schemas.microsoft.com/office/drawing/2014/main" id="{940B0EF7-1A02-3A49-A1F3-0A3742C3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5" y="5499100"/>
            <a:ext cx="1130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H" altLang="en-US" sz="1800">
                <a:solidFill>
                  <a:schemeClr val="tx1"/>
                </a:solidFill>
              </a:rPr>
              <a:t>Lossy line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00860" name="Text Box 60">
            <a:extLst>
              <a:ext uri="{FF2B5EF4-FFF2-40B4-BE49-F238E27FC236}">
                <a16:creationId xmlns:a16="http://schemas.microsoft.com/office/drawing/2014/main" id="{455A4D71-FE00-C749-90F5-293340F6F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5410200"/>
            <a:ext cx="1206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H" altLang="en-US" sz="1800">
                <a:solidFill>
                  <a:schemeClr val="tx1"/>
                </a:solidFill>
              </a:rPr>
              <a:t>Input pulse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00861" name="Text Box 61">
            <a:extLst>
              <a:ext uri="{FF2B5EF4-FFF2-40B4-BE49-F238E27FC236}">
                <a16:creationId xmlns:a16="http://schemas.microsoft.com/office/drawing/2014/main" id="{FE5764E7-2712-ED4F-A8BF-06F4143A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5410200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H" altLang="en-US" sz="1800">
                <a:solidFill>
                  <a:schemeClr val="tx1"/>
                </a:solidFill>
              </a:rPr>
              <a:t>Output pulse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A44F1-7DA8-C706-52C1-FD3C1F4FA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Classical Telegrapher’s Equations</a:t>
            </a:r>
          </a:p>
        </p:txBody>
      </p:sp>
    </p:spTree>
  </p:cSld>
  <p:clrMapOvr>
    <a:masterClrMapping/>
  </p:clrMapOvr>
  <p:transition spd="med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0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0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0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0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0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0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0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0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0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10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10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02" grpId="0" build="p" bldLvl="2"/>
      <p:bldP spid="1100851" grpId="0" animBg="1"/>
      <p:bldP spid="1100852" grpId="0" animBg="1"/>
      <p:bldP spid="1100859" grpId="0"/>
      <p:bldP spid="1100860" grpId="0"/>
      <p:bldP spid="11008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7">
            <a:extLst>
              <a:ext uri="{FF2B5EF4-FFF2-40B4-BE49-F238E27FC236}">
                <a16:creationId xmlns:a16="http://schemas.microsoft.com/office/drawing/2014/main" id="{5AF83890-9876-6B41-9E04-B01187227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631950"/>
            <a:ext cx="733583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333F25-CDB8-7D8A-CF57-89BE94EA3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Characteristic Impedance of Common TLs</a:t>
            </a:r>
          </a:p>
        </p:txBody>
      </p:sp>
    </p:spTree>
  </p:cSld>
  <p:clrMapOvr>
    <a:masterClrMapping/>
  </p:clrMapOvr>
  <p:transition spd="med">
    <p:randomBar dir="vert"/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>
            <a:extLst>
              <a:ext uri="{FF2B5EF4-FFF2-40B4-BE49-F238E27FC236}">
                <a16:creationId xmlns:a16="http://schemas.microsoft.com/office/drawing/2014/main" id="{CBD5E59F-D3E5-7343-BA48-1555C92CC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312863"/>
            <a:ext cx="60452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B6B60A-658F-ECF0-C09E-3CF62AEEB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Characteristic Impedance of Common TLs</a:t>
            </a:r>
          </a:p>
        </p:txBody>
      </p:sp>
    </p:spTree>
  </p:cSld>
  <p:clrMapOvr>
    <a:masterClrMapping/>
  </p:clrMapOvr>
  <p:transition spd="med">
    <p:randomBar dir="vert"/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>
            <a:extLst>
              <a:ext uri="{FF2B5EF4-FFF2-40B4-BE49-F238E27FC236}">
                <a16:creationId xmlns:a16="http://schemas.microsoft.com/office/drawing/2014/main" id="{FC6663B4-822E-424C-AB6F-906FE707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287463"/>
            <a:ext cx="609282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089849-4F49-E12D-4DA0-CAE43CF39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</a:rPr>
              <a:t>Frequency Domain 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Characteristic Impedance of Common TLs</a:t>
            </a:r>
          </a:p>
        </p:txBody>
      </p:sp>
    </p:spTree>
  </p:cSld>
  <p:clrMapOvr>
    <a:masterClrMapping/>
  </p:clrMapOvr>
  <p:transition spd="med">
    <p:randomBar dir="vert"/>
    <p:sndAc>
      <p:endSnd/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2243</Words>
  <Application>Microsoft Macintosh PowerPoint</Application>
  <PresentationFormat>On-screen Show (4:3)</PresentationFormat>
  <Paragraphs>320</Paragraphs>
  <Slides>41</Slides>
  <Notes>40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ＭＳ Ｐゴシック</vt:lpstr>
      <vt:lpstr>Arial</vt:lpstr>
      <vt:lpstr>Calibri</vt:lpstr>
      <vt:lpstr>Symbol</vt:lpstr>
      <vt:lpstr>Times New Roman</vt:lpstr>
      <vt:lpstr>Wingdings</vt:lpstr>
      <vt:lpstr>Office Theme</vt:lpstr>
      <vt:lpstr>1_Office Theme</vt:lpstr>
      <vt:lpstr>Equation</vt:lpstr>
      <vt:lpstr>Designer Drawing</vt:lpstr>
      <vt:lpstr>Picture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ATG Productions,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 Scott-Olson</dc:creator>
  <cp:lastModifiedBy>Farhad Rachidi</cp:lastModifiedBy>
  <cp:revision>221</cp:revision>
  <dcterms:created xsi:type="dcterms:W3CDTF">2011-08-09T19:19:42Z</dcterms:created>
  <dcterms:modified xsi:type="dcterms:W3CDTF">2025-02-26T22:21:52Z</dcterms:modified>
</cp:coreProperties>
</file>